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210 수퍼사이즈 Black 3D" charset="1" panose="02020503020101020101"/>
      <p:regular r:id="rId32"/>
    </p:embeddedFont>
    <p:embeddedFont>
      <p:font typeface="210 다락방" charset="1" panose="02020603020101020101"/>
      <p:regular r:id="rId33"/>
    </p:embeddedFont>
    <p:embeddedFont>
      <p:font typeface="Barlow SemiCondensed Bold" charset="1" panose="00000806000000000000"/>
      <p:regular r:id="rId34"/>
    </p:embeddedFont>
    <p:embeddedFont>
      <p:font typeface="Barlow SemiCondensed" charset="1" panose="00000506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l-3HtUpA.mp4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VAGl-3HtUpA.mp4" Type="http://schemas.openxmlformats.org/officeDocument/2006/relationships/video"/><Relationship Id="rId4" Target="../media/VAGl-3HtUpA.mp4" Type="http://schemas.microsoft.com/office/2007/relationships/media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63500" lIns="63500" bIns="63500" rIns="635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1555906"/>
            <a:ext cx="7452086" cy="7248847"/>
          </a:xfrm>
          <a:custGeom>
            <a:avLst/>
            <a:gdLst/>
            <a:ahLst/>
            <a:cxnLst/>
            <a:rect r="r" b="b" t="t" l="l"/>
            <a:pathLst>
              <a:path h="7248847" w="7452086">
                <a:moveTo>
                  <a:pt x="0" y="0"/>
                </a:moveTo>
                <a:lnTo>
                  <a:pt x="7452086" y="0"/>
                </a:lnTo>
                <a:lnTo>
                  <a:pt x="7452086" y="7248847"/>
                </a:lnTo>
                <a:lnTo>
                  <a:pt x="0" y="72488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84373" y="3382629"/>
            <a:ext cx="9693658" cy="3109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40"/>
              </a:lnSpc>
            </a:pPr>
            <a:r>
              <a:rPr lang="en-US" sz="8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책 제목 기반 </a:t>
            </a:r>
          </a:p>
          <a:p>
            <a:pPr algn="ctr" marL="0" indent="0" lvl="0">
              <a:lnSpc>
                <a:spcPts val="12640"/>
              </a:lnSpc>
            </a:pPr>
            <a:r>
              <a:rPr lang="en-US" sz="8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장르 분류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85826" y="8792845"/>
            <a:ext cx="10664971" cy="768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19"/>
              </a:lnSpc>
            </a:pPr>
            <a:r>
              <a:rPr lang="en-US" sz="39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장르맞추조 곽경호 원정혜 이준혁 지혜미 한아름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43166" y="7385301"/>
            <a:ext cx="3251934" cy="2512858"/>
          </a:xfrm>
          <a:custGeom>
            <a:avLst/>
            <a:gdLst/>
            <a:ahLst/>
            <a:cxnLst/>
            <a:rect r="r" b="b" t="t" l="l"/>
            <a:pathLst>
              <a:path h="2512858" w="3251934">
                <a:moveTo>
                  <a:pt x="0" y="0"/>
                </a:moveTo>
                <a:lnTo>
                  <a:pt x="3251933" y="0"/>
                </a:lnTo>
                <a:lnTo>
                  <a:pt x="3251933" y="2512858"/>
                </a:lnTo>
                <a:lnTo>
                  <a:pt x="0" y="2512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4154875" y="3294260"/>
          <a:ext cx="12908049" cy="5355494"/>
        </p:xfrm>
        <a:graphic>
          <a:graphicData uri="http://schemas.openxmlformats.org/drawingml/2006/table">
            <a:tbl>
              <a:tblPr/>
              <a:tblGrid>
                <a:gridCol w="6169981"/>
                <a:gridCol w="6738068"/>
              </a:tblGrid>
              <a:tr h="85409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데이터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My SQL DB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</a:tr>
              <a:tr h="174597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book 테이블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book_title,</a:t>
                      </a:r>
                      <a:endParaRPr lang="en-US" sz="1100"/>
                    </a:p>
                    <a:p>
                      <a:pPr algn="ctr">
                        <a:lnSpc>
                          <a:spcPts val="3639"/>
                        </a:lnSpc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main_genre_name</a:t>
                      </a:r>
                    </a:p>
                    <a:p>
                      <a:pPr algn="ctr">
                        <a:lnSpc>
                          <a:spcPts val="3639"/>
                        </a:lnSpc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컬럼 사용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996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장르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30개 → 12개 통합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13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입력(X)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책 제목(book_title)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409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출력(y)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통합된 주 장르(main_genre_name)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443543" y="4872444"/>
            <a:ext cx="3251934" cy="2512858"/>
          </a:xfrm>
          <a:custGeom>
            <a:avLst/>
            <a:gdLst/>
            <a:ahLst/>
            <a:cxnLst/>
            <a:rect r="r" b="b" t="t" l="l"/>
            <a:pathLst>
              <a:path h="2512858" w="3251934">
                <a:moveTo>
                  <a:pt x="0" y="0"/>
                </a:moveTo>
                <a:lnTo>
                  <a:pt x="3251933" y="0"/>
                </a:lnTo>
                <a:lnTo>
                  <a:pt x="3251933" y="2512857"/>
                </a:lnTo>
                <a:lnTo>
                  <a:pt x="0" y="25128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43543" y="2359586"/>
            <a:ext cx="3251934" cy="2512858"/>
          </a:xfrm>
          <a:custGeom>
            <a:avLst/>
            <a:gdLst/>
            <a:ahLst/>
            <a:cxnLst/>
            <a:rect r="r" b="b" t="t" l="l"/>
            <a:pathLst>
              <a:path h="2512858" w="3251934">
                <a:moveTo>
                  <a:pt x="0" y="0"/>
                </a:moveTo>
                <a:lnTo>
                  <a:pt x="3251933" y="0"/>
                </a:lnTo>
                <a:lnTo>
                  <a:pt x="3251933" y="2512858"/>
                </a:lnTo>
                <a:lnTo>
                  <a:pt x="0" y="2512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706342" y="822898"/>
            <a:ext cx="7506900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데이터 준비 과정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390550" y="765748"/>
            <a:ext cx="7506900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장르 통합 매핑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23428" y="2816932"/>
            <a:ext cx="5403397" cy="1726573"/>
            <a:chOff x="0" y="0"/>
            <a:chExt cx="1423117" cy="45473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23117" cy="454735"/>
            </a:xfrm>
            <a:custGeom>
              <a:avLst/>
              <a:gdLst/>
              <a:ahLst/>
              <a:cxnLst/>
              <a:rect r="r" b="b" t="t" l="l"/>
              <a:pathLst>
                <a:path h="454735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454735"/>
                  </a:lnTo>
                  <a:lnTo>
                    <a:pt x="0" y="4547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423117" cy="5214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'Crime, Thriller &amp; Mystery'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'Fantasy, Horror &amp; Science Fiction'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'Literature &amp; Fiction'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'Teen &amp; Young Adult'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23428" y="2193087"/>
            <a:ext cx="5403397" cy="623845"/>
            <a:chOff x="0" y="0"/>
            <a:chExt cx="1423117" cy="16430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423117" cy="164305"/>
            </a:xfrm>
            <a:custGeom>
              <a:avLst/>
              <a:gdLst/>
              <a:ahLst/>
              <a:cxnLst/>
              <a:rect r="r" b="b" t="t" l="l"/>
              <a:pathLst>
                <a:path h="164305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85725"/>
              <a:ext cx="1423117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Fiction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23428" y="5283958"/>
            <a:ext cx="5403397" cy="877823"/>
            <a:chOff x="0" y="0"/>
            <a:chExt cx="1423117" cy="23119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23117" cy="231196"/>
            </a:xfrm>
            <a:custGeom>
              <a:avLst/>
              <a:gdLst/>
              <a:ahLst/>
              <a:cxnLst/>
              <a:rect r="r" b="b" t="t" l="l"/>
              <a:pathLst>
                <a:path h="231196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231196"/>
                  </a:lnTo>
                  <a:lnTo>
                    <a:pt x="0" y="2311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66675"/>
              <a:ext cx="1423117" cy="2978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'Childre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n's Books’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'Comics &amp; Mangas'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23428" y="4660113"/>
            <a:ext cx="5403397" cy="623845"/>
            <a:chOff x="0" y="0"/>
            <a:chExt cx="1423117" cy="16430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23117" cy="164305"/>
            </a:xfrm>
            <a:custGeom>
              <a:avLst/>
              <a:gdLst/>
              <a:ahLst/>
              <a:cxnLst/>
              <a:rect r="r" b="b" t="t" l="l"/>
              <a:pathLst>
                <a:path h="164305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423117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Children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23428" y="6899927"/>
            <a:ext cx="5403397" cy="477773"/>
            <a:chOff x="0" y="0"/>
            <a:chExt cx="1423117" cy="12583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23117" cy="125833"/>
            </a:xfrm>
            <a:custGeom>
              <a:avLst/>
              <a:gdLst/>
              <a:ahLst/>
              <a:cxnLst/>
              <a:rect r="r" b="b" t="t" l="l"/>
              <a:pathLst>
                <a:path h="125833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125833"/>
                  </a:lnTo>
                  <a:lnTo>
                    <a:pt x="0" y="125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1423117" cy="192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'Busine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ss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&amp; Econ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omics'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23428" y="6276081"/>
            <a:ext cx="5403397" cy="623845"/>
            <a:chOff x="0" y="0"/>
            <a:chExt cx="1423117" cy="16430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423117" cy="164305"/>
            </a:xfrm>
            <a:custGeom>
              <a:avLst/>
              <a:gdLst/>
              <a:ahLst/>
              <a:cxnLst/>
              <a:rect r="r" b="b" t="t" l="l"/>
              <a:pathLst>
                <a:path h="164305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85725"/>
              <a:ext cx="1423117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Business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197210" y="2816932"/>
            <a:ext cx="5648488" cy="1726573"/>
            <a:chOff x="0" y="0"/>
            <a:chExt cx="1487668" cy="45473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487668" cy="454735"/>
            </a:xfrm>
            <a:custGeom>
              <a:avLst/>
              <a:gdLst/>
              <a:ahLst/>
              <a:cxnLst/>
              <a:rect r="r" b="b" t="t" l="l"/>
              <a:pathLst>
                <a:path h="454735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454735"/>
                  </a:lnTo>
                  <a:lnTo>
                    <a:pt x="0" y="4547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1487668" cy="5214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'Biographies, Diaries &amp; True Accounts'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'History'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'Politics'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'Society &amp; Social Sciences'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6197210" y="2193087"/>
            <a:ext cx="5648488" cy="623845"/>
            <a:chOff x="0" y="0"/>
            <a:chExt cx="1487668" cy="16430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487668" cy="164305"/>
            </a:xfrm>
            <a:custGeom>
              <a:avLst/>
              <a:gdLst/>
              <a:ahLst/>
              <a:cxnLst/>
              <a:rect r="r" b="b" t="t" l="l"/>
              <a:pathLst>
                <a:path h="164305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85725"/>
              <a:ext cx="1487668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Non-fiction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2016083" y="2816932"/>
            <a:ext cx="5648488" cy="3344849"/>
            <a:chOff x="0" y="0"/>
            <a:chExt cx="1487668" cy="88094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487668" cy="880948"/>
            </a:xfrm>
            <a:custGeom>
              <a:avLst/>
              <a:gdLst/>
              <a:ahLst/>
              <a:cxnLst/>
              <a:rect r="r" b="b" t="t" l="l"/>
              <a:pathLst>
                <a:path h="880948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880948"/>
                  </a:lnTo>
                  <a:lnTo>
                    <a:pt x="0" y="8809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66675"/>
              <a:ext cx="1487668" cy="94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'Science &amp; Mathematics'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'Medicine &amp; Health Scie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nces'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'Sciences, Technology &amp;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Medicine'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'Computing, Internet &amp; Digital Media'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'Engineering'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016083" y="2193087"/>
            <a:ext cx="5648488" cy="623845"/>
            <a:chOff x="0" y="0"/>
            <a:chExt cx="1487668" cy="16430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487668" cy="164305"/>
            </a:xfrm>
            <a:custGeom>
              <a:avLst/>
              <a:gdLst/>
              <a:ahLst/>
              <a:cxnLst/>
              <a:rect r="r" b="b" t="t" l="l"/>
              <a:pathLst>
                <a:path h="164305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1487668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Science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6197210" y="5283958"/>
            <a:ext cx="5648488" cy="2089379"/>
            <a:chOff x="0" y="0"/>
            <a:chExt cx="1487668" cy="550289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487668" cy="550289"/>
            </a:xfrm>
            <a:custGeom>
              <a:avLst/>
              <a:gdLst/>
              <a:ahLst/>
              <a:cxnLst/>
              <a:rect r="r" b="b" t="t" l="l"/>
              <a:pathLst>
                <a:path h="550289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550289"/>
                  </a:lnTo>
                  <a:lnTo>
                    <a:pt x="0" y="550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66675"/>
              <a:ext cx="1487668" cy="6169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'Exam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Preparation'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'Higher Education Textbooks'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'School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Books'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'Textbooks &amp; Study Guides'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'Language, Linguistics &amp; Writing'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6197210" y="4660113"/>
            <a:ext cx="5648488" cy="623845"/>
            <a:chOff x="0" y="0"/>
            <a:chExt cx="1487668" cy="16430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487668" cy="164305"/>
            </a:xfrm>
            <a:custGeom>
              <a:avLst/>
              <a:gdLst/>
              <a:ahLst/>
              <a:cxnLst/>
              <a:rect r="r" b="b" t="t" l="l"/>
              <a:pathLst>
                <a:path h="164305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85725"/>
              <a:ext cx="1487668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Education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2016083" y="6899927"/>
            <a:ext cx="5648488" cy="2909611"/>
            <a:chOff x="0" y="0"/>
            <a:chExt cx="1487668" cy="766317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487668" cy="766317"/>
            </a:xfrm>
            <a:custGeom>
              <a:avLst/>
              <a:gdLst/>
              <a:ahLst/>
              <a:cxnLst/>
              <a:rect r="r" b="b" t="t" l="l"/>
              <a:pathLst>
                <a:path h="766317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766317"/>
                  </a:lnTo>
                  <a:lnTo>
                    <a:pt x="0" y="76631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66675"/>
              <a:ext cx="1487668" cy="8329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'Crafts,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Home &amp; Lifestyle': 'Lifestyle',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'Health, Family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&amp; Personal D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evel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opment': 'Lifestyle',</a:t>
              </a:r>
            </a:p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 'Reference':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'Lifestyle',</a:t>
              </a:r>
            </a:p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2016083" y="6328648"/>
            <a:ext cx="5648488" cy="623845"/>
            <a:chOff x="0" y="0"/>
            <a:chExt cx="1487668" cy="164305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1487668" cy="164305"/>
            </a:xfrm>
            <a:custGeom>
              <a:avLst/>
              <a:gdLst/>
              <a:ahLst/>
              <a:cxnLst/>
              <a:rect r="r" b="b" t="t" l="l"/>
              <a:pathLst>
                <a:path h="164305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85725"/>
              <a:ext cx="1487668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Lifestyle</a:t>
              </a: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623428" y="8115846"/>
            <a:ext cx="5403397" cy="477773"/>
            <a:chOff x="0" y="0"/>
            <a:chExt cx="1423117" cy="125833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1423117" cy="125833"/>
            </a:xfrm>
            <a:custGeom>
              <a:avLst/>
              <a:gdLst/>
              <a:ahLst/>
              <a:cxnLst/>
              <a:rect r="r" b="b" t="t" l="l"/>
              <a:pathLst>
                <a:path h="125833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125833"/>
                  </a:lnTo>
                  <a:lnTo>
                    <a:pt x="0" y="125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0" id="50"/>
            <p:cNvSpPr txBox="true"/>
            <p:nvPr/>
          </p:nvSpPr>
          <p:spPr>
            <a:xfrm>
              <a:off x="0" y="-66675"/>
              <a:ext cx="1423117" cy="192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'Religion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</a:t>
              </a: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623428" y="7492000"/>
            <a:ext cx="5403397" cy="623845"/>
            <a:chOff x="0" y="0"/>
            <a:chExt cx="1423117" cy="164305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1423117" cy="164305"/>
            </a:xfrm>
            <a:custGeom>
              <a:avLst/>
              <a:gdLst/>
              <a:ahLst/>
              <a:cxnLst/>
              <a:rect r="r" b="b" t="t" l="l"/>
              <a:pathLst>
                <a:path h="164305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85725"/>
              <a:ext cx="1423117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Religion</a:t>
              </a: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623428" y="9331764"/>
            <a:ext cx="5403397" cy="477773"/>
            <a:chOff x="0" y="0"/>
            <a:chExt cx="1423117" cy="125833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1423117" cy="125833"/>
            </a:xfrm>
            <a:custGeom>
              <a:avLst/>
              <a:gdLst/>
              <a:ahLst/>
              <a:cxnLst/>
              <a:rect r="r" b="b" t="t" l="l"/>
              <a:pathLst>
                <a:path h="125833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125833"/>
                  </a:lnTo>
                  <a:lnTo>
                    <a:pt x="0" y="125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6" id="56"/>
            <p:cNvSpPr txBox="true"/>
            <p:nvPr/>
          </p:nvSpPr>
          <p:spPr>
            <a:xfrm>
              <a:off x="0" y="-66675"/>
              <a:ext cx="1423117" cy="192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'Law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</a:t>
              </a:r>
            </a:p>
          </p:txBody>
        </p:sp>
      </p:grpSp>
      <p:grpSp>
        <p:nvGrpSpPr>
          <p:cNvPr name="Group 57" id="57"/>
          <p:cNvGrpSpPr/>
          <p:nvPr/>
        </p:nvGrpSpPr>
        <p:grpSpPr>
          <a:xfrm rot="0">
            <a:off x="623428" y="8707919"/>
            <a:ext cx="5403397" cy="623845"/>
            <a:chOff x="0" y="0"/>
            <a:chExt cx="1423117" cy="164305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1423117" cy="164305"/>
            </a:xfrm>
            <a:custGeom>
              <a:avLst/>
              <a:gdLst/>
              <a:ahLst/>
              <a:cxnLst/>
              <a:rect r="r" b="b" t="t" l="l"/>
              <a:pathLst>
                <a:path h="164305" w="1423117">
                  <a:moveTo>
                    <a:pt x="0" y="0"/>
                  </a:moveTo>
                  <a:lnTo>
                    <a:pt x="1423117" y="0"/>
                  </a:lnTo>
                  <a:lnTo>
                    <a:pt x="1423117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59" id="59"/>
            <p:cNvSpPr txBox="true"/>
            <p:nvPr/>
          </p:nvSpPr>
          <p:spPr>
            <a:xfrm>
              <a:off x="0" y="-85725"/>
              <a:ext cx="1423117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Law</a:t>
              </a:r>
            </a:p>
          </p:txBody>
        </p:sp>
      </p:grpSp>
      <p:grpSp>
        <p:nvGrpSpPr>
          <p:cNvPr name="Group 60" id="60"/>
          <p:cNvGrpSpPr/>
          <p:nvPr/>
        </p:nvGrpSpPr>
        <p:grpSpPr>
          <a:xfrm rot="0">
            <a:off x="6197210" y="8111482"/>
            <a:ext cx="5648488" cy="477773"/>
            <a:chOff x="0" y="0"/>
            <a:chExt cx="1487668" cy="125833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1487668" cy="125833"/>
            </a:xfrm>
            <a:custGeom>
              <a:avLst/>
              <a:gdLst/>
              <a:ahLst/>
              <a:cxnLst/>
              <a:rect r="r" b="b" t="t" l="l"/>
              <a:pathLst>
                <a:path h="125833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125833"/>
                  </a:lnTo>
                  <a:lnTo>
                    <a:pt x="0" y="125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2" id="62"/>
            <p:cNvSpPr txBox="true"/>
            <p:nvPr/>
          </p:nvSpPr>
          <p:spPr>
            <a:xfrm>
              <a:off x="0" y="-66675"/>
              <a:ext cx="1487668" cy="192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'Sports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</a:t>
              </a:r>
            </a:p>
          </p:txBody>
        </p:sp>
      </p:grpSp>
      <p:grpSp>
        <p:nvGrpSpPr>
          <p:cNvPr name="Group 63" id="63"/>
          <p:cNvGrpSpPr/>
          <p:nvPr/>
        </p:nvGrpSpPr>
        <p:grpSpPr>
          <a:xfrm rot="0">
            <a:off x="6197210" y="7487637"/>
            <a:ext cx="5648488" cy="623845"/>
            <a:chOff x="0" y="0"/>
            <a:chExt cx="1487668" cy="164305"/>
          </a:xfrm>
        </p:grpSpPr>
        <p:sp>
          <p:nvSpPr>
            <p:cNvPr name="Freeform 64" id="64"/>
            <p:cNvSpPr/>
            <p:nvPr/>
          </p:nvSpPr>
          <p:spPr>
            <a:xfrm flipH="false" flipV="false" rot="0">
              <a:off x="0" y="0"/>
              <a:ext cx="1487668" cy="164305"/>
            </a:xfrm>
            <a:custGeom>
              <a:avLst/>
              <a:gdLst/>
              <a:ahLst/>
              <a:cxnLst/>
              <a:rect r="r" b="b" t="t" l="l"/>
              <a:pathLst>
                <a:path h="164305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65" id="65"/>
            <p:cNvSpPr txBox="true"/>
            <p:nvPr/>
          </p:nvSpPr>
          <p:spPr>
            <a:xfrm>
              <a:off x="0" y="-85725"/>
              <a:ext cx="1487668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Sports</a:t>
              </a:r>
            </a:p>
          </p:txBody>
        </p:sp>
      </p:grpSp>
      <p:grpSp>
        <p:nvGrpSpPr>
          <p:cNvPr name="Group 66" id="66"/>
          <p:cNvGrpSpPr/>
          <p:nvPr/>
        </p:nvGrpSpPr>
        <p:grpSpPr>
          <a:xfrm rot="0">
            <a:off x="6197210" y="9331764"/>
            <a:ext cx="5648488" cy="477773"/>
            <a:chOff x="0" y="0"/>
            <a:chExt cx="1487668" cy="125833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1487668" cy="125833"/>
            </a:xfrm>
            <a:custGeom>
              <a:avLst/>
              <a:gdLst/>
              <a:ahLst/>
              <a:cxnLst/>
              <a:rect r="r" b="b" t="t" l="l"/>
              <a:pathLst>
                <a:path h="125833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125833"/>
                  </a:lnTo>
                  <a:lnTo>
                    <a:pt x="0" y="125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8" id="68"/>
            <p:cNvSpPr txBox="true"/>
            <p:nvPr/>
          </p:nvSpPr>
          <p:spPr>
            <a:xfrm>
              <a:off x="0" y="-66675"/>
              <a:ext cx="1487668" cy="192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'Arts, Film &amp; Photography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</a:t>
              </a:r>
            </a:p>
          </p:txBody>
        </p:sp>
      </p:grpSp>
      <p:grpSp>
        <p:nvGrpSpPr>
          <p:cNvPr name="Group 69" id="69"/>
          <p:cNvGrpSpPr/>
          <p:nvPr/>
        </p:nvGrpSpPr>
        <p:grpSpPr>
          <a:xfrm rot="0">
            <a:off x="6197210" y="8707919"/>
            <a:ext cx="5648488" cy="623845"/>
            <a:chOff x="0" y="0"/>
            <a:chExt cx="1487668" cy="164305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1487668" cy="164305"/>
            </a:xfrm>
            <a:custGeom>
              <a:avLst/>
              <a:gdLst/>
              <a:ahLst/>
              <a:cxnLst/>
              <a:rect r="r" b="b" t="t" l="l"/>
              <a:pathLst>
                <a:path h="164305" w="1487668">
                  <a:moveTo>
                    <a:pt x="0" y="0"/>
                  </a:moveTo>
                  <a:lnTo>
                    <a:pt x="1487668" y="0"/>
                  </a:lnTo>
                  <a:lnTo>
                    <a:pt x="1487668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71" id="71"/>
            <p:cNvSpPr txBox="true"/>
            <p:nvPr/>
          </p:nvSpPr>
          <p:spPr>
            <a:xfrm>
              <a:off x="0" y="-85725"/>
              <a:ext cx="1487668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Arts</a:t>
              </a:r>
            </a:p>
          </p:txBody>
        </p:sp>
      </p:grpSp>
      <p:grpSp>
        <p:nvGrpSpPr>
          <p:cNvPr name="Group 72" id="72"/>
          <p:cNvGrpSpPr/>
          <p:nvPr/>
        </p:nvGrpSpPr>
        <p:grpSpPr>
          <a:xfrm rot="0">
            <a:off x="1120092" y="1379975"/>
            <a:ext cx="4270458" cy="477773"/>
            <a:chOff x="0" y="0"/>
            <a:chExt cx="1124730" cy="125833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1124730" cy="125833"/>
            </a:xfrm>
            <a:custGeom>
              <a:avLst/>
              <a:gdLst/>
              <a:ahLst/>
              <a:cxnLst/>
              <a:rect r="r" b="b" t="t" l="l"/>
              <a:pathLst>
                <a:path h="125833" w="1124730">
                  <a:moveTo>
                    <a:pt x="0" y="0"/>
                  </a:moveTo>
                  <a:lnTo>
                    <a:pt x="1124730" y="0"/>
                  </a:lnTo>
                  <a:lnTo>
                    <a:pt x="1124730" y="125833"/>
                  </a:lnTo>
                  <a:lnTo>
                    <a:pt x="0" y="125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4" id="74"/>
            <p:cNvSpPr txBox="true"/>
            <p:nvPr/>
          </p:nvSpPr>
          <p:spPr>
            <a:xfrm>
              <a:off x="0" y="-66675"/>
              <a:ext cx="1124730" cy="192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 '원본 장르</a:t>
              </a:r>
              <a:r>
                <a:rPr lang="en-US" sz="2100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'</a:t>
              </a:r>
            </a:p>
          </p:txBody>
        </p:sp>
      </p:grpSp>
      <p:grpSp>
        <p:nvGrpSpPr>
          <p:cNvPr name="Group 75" id="75"/>
          <p:cNvGrpSpPr/>
          <p:nvPr/>
        </p:nvGrpSpPr>
        <p:grpSpPr>
          <a:xfrm rot="0">
            <a:off x="1120092" y="756129"/>
            <a:ext cx="4270458" cy="623845"/>
            <a:chOff x="0" y="0"/>
            <a:chExt cx="1124730" cy="164305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0" y="0"/>
              <a:ext cx="1124730" cy="164305"/>
            </a:xfrm>
            <a:custGeom>
              <a:avLst/>
              <a:gdLst/>
              <a:ahLst/>
              <a:cxnLst/>
              <a:rect r="r" b="b" t="t" l="l"/>
              <a:pathLst>
                <a:path h="164305" w="1124730">
                  <a:moveTo>
                    <a:pt x="0" y="0"/>
                  </a:moveTo>
                  <a:lnTo>
                    <a:pt x="1124730" y="0"/>
                  </a:lnTo>
                  <a:lnTo>
                    <a:pt x="1124730" y="164305"/>
                  </a:lnTo>
                  <a:lnTo>
                    <a:pt x="0" y="164305"/>
                  </a:ln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77" id="77"/>
            <p:cNvSpPr txBox="true"/>
            <p:nvPr/>
          </p:nvSpPr>
          <p:spPr>
            <a:xfrm>
              <a:off x="0" y="-85725"/>
              <a:ext cx="1124730" cy="250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  <a:r>
                <a:rPr lang="en-US" sz="2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통합된 장르명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123950" y="3533478"/>
          <a:ext cx="7772339" cy="5905500"/>
        </p:xfrm>
        <a:graphic>
          <a:graphicData uri="http://schemas.openxmlformats.org/drawingml/2006/table">
            <a:tbl>
              <a:tblPr/>
              <a:tblGrid>
                <a:gridCol w="3829031"/>
                <a:gridCol w="3943308"/>
              </a:tblGrid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Fiction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소설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Non-fiction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비소설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Science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과학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Business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경영 (또는 경제/경영)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Education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교육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5174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Lifestyle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라이프스타일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 (또는 생활/취미)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9511483" y="3533478"/>
          <a:ext cx="7608335" cy="5905500"/>
        </p:xfrm>
        <a:graphic>
          <a:graphicData uri="http://schemas.openxmlformats.org/drawingml/2006/table">
            <a:tbl>
              <a:tblPr/>
              <a:tblGrid>
                <a:gridCol w="3766683"/>
                <a:gridCol w="3841653"/>
              </a:tblGrid>
              <a:tr h="135174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Children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어린이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 (또는 어린이 도서)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Religion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종교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Law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법률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Sports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스포츠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Travel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여행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07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Arts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예술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14081993" y="838251"/>
            <a:ext cx="3429000" cy="2057400"/>
          </a:xfrm>
          <a:custGeom>
            <a:avLst/>
            <a:gdLst/>
            <a:ahLst/>
            <a:cxnLst/>
            <a:rect r="r" b="b" t="t" l="l"/>
            <a:pathLst>
              <a:path h="2057400" w="3429000">
                <a:moveTo>
                  <a:pt x="0" y="0"/>
                </a:moveTo>
                <a:lnTo>
                  <a:pt x="3429000" y="0"/>
                </a:lnTo>
                <a:lnTo>
                  <a:pt x="34290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923128" y="1088756"/>
            <a:ext cx="6441744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분류 종류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31763" y="2419083"/>
            <a:ext cx="7824474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0"/>
              </a:lnSpc>
              <a:spcBef>
                <a:spcPct val="0"/>
              </a:spcBef>
            </a:pPr>
            <a:r>
              <a:rPr lang="en-US" sz="35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12개 분류로 축소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951694" y="3019145"/>
            <a:ext cx="4300124" cy="1062727"/>
            <a:chOff x="0" y="0"/>
            <a:chExt cx="1132543" cy="2798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32543" cy="279895"/>
            </a:xfrm>
            <a:custGeom>
              <a:avLst/>
              <a:gdLst/>
              <a:ahLst/>
              <a:cxnLst/>
              <a:rect r="r" b="b" t="t" l="l"/>
              <a:pathLst>
                <a:path h="279895" w="1132543">
                  <a:moveTo>
                    <a:pt x="50411" y="0"/>
                  </a:moveTo>
                  <a:lnTo>
                    <a:pt x="1082132" y="0"/>
                  </a:lnTo>
                  <a:cubicBezTo>
                    <a:pt x="1095502" y="0"/>
                    <a:pt x="1108324" y="5311"/>
                    <a:pt x="1117778" y="14765"/>
                  </a:cubicBezTo>
                  <a:cubicBezTo>
                    <a:pt x="1127232" y="24219"/>
                    <a:pt x="1132543" y="37041"/>
                    <a:pt x="1132543" y="50411"/>
                  </a:cubicBezTo>
                  <a:lnTo>
                    <a:pt x="1132543" y="229484"/>
                  </a:lnTo>
                  <a:cubicBezTo>
                    <a:pt x="1132543" y="242854"/>
                    <a:pt x="1127232" y="255676"/>
                    <a:pt x="1117778" y="265130"/>
                  </a:cubicBezTo>
                  <a:cubicBezTo>
                    <a:pt x="1108324" y="274584"/>
                    <a:pt x="1095502" y="279895"/>
                    <a:pt x="1082132" y="279895"/>
                  </a:cubicBezTo>
                  <a:lnTo>
                    <a:pt x="50411" y="279895"/>
                  </a:lnTo>
                  <a:cubicBezTo>
                    <a:pt x="22570" y="279895"/>
                    <a:pt x="0" y="257325"/>
                    <a:pt x="0" y="229484"/>
                  </a:cubicBezTo>
                  <a:lnTo>
                    <a:pt x="0" y="50411"/>
                  </a:lnTo>
                  <a:cubicBezTo>
                    <a:pt x="0" y="37041"/>
                    <a:pt x="5311" y="24219"/>
                    <a:pt x="14765" y="14765"/>
                  </a:cubicBezTo>
                  <a:cubicBezTo>
                    <a:pt x="24219" y="5311"/>
                    <a:pt x="37041" y="0"/>
                    <a:pt x="50411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14300"/>
              <a:ext cx="1132543" cy="394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249"/>
                </a:lnSpc>
              </a:pPr>
              <a:r>
                <a:rPr lang="en-US" sz="34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데이터 준비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951694" y="4299648"/>
            <a:ext cx="4300124" cy="1062727"/>
            <a:chOff x="0" y="0"/>
            <a:chExt cx="1132543" cy="27989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32543" cy="279895"/>
            </a:xfrm>
            <a:custGeom>
              <a:avLst/>
              <a:gdLst/>
              <a:ahLst/>
              <a:cxnLst/>
              <a:rect r="r" b="b" t="t" l="l"/>
              <a:pathLst>
                <a:path h="279895" w="1132543">
                  <a:moveTo>
                    <a:pt x="50411" y="0"/>
                  </a:moveTo>
                  <a:lnTo>
                    <a:pt x="1082132" y="0"/>
                  </a:lnTo>
                  <a:cubicBezTo>
                    <a:pt x="1095502" y="0"/>
                    <a:pt x="1108324" y="5311"/>
                    <a:pt x="1117778" y="14765"/>
                  </a:cubicBezTo>
                  <a:cubicBezTo>
                    <a:pt x="1127232" y="24219"/>
                    <a:pt x="1132543" y="37041"/>
                    <a:pt x="1132543" y="50411"/>
                  </a:cubicBezTo>
                  <a:lnTo>
                    <a:pt x="1132543" y="229484"/>
                  </a:lnTo>
                  <a:cubicBezTo>
                    <a:pt x="1132543" y="242854"/>
                    <a:pt x="1127232" y="255676"/>
                    <a:pt x="1117778" y="265130"/>
                  </a:cubicBezTo>
                  <a:cubicBezTo>
                    <a:pt x="1108324" y="274584"/>
                    <a:pt x="1095502" y="279895"/>
                    <a:pt x="1082132" y="279895"/>
                  </a:cubicBezTo>
                  <a:lnTo>
                    <a:pt x="50411" y="279895"/>
                  </a:lnTo>
                  <a:cubicBezTo>
                    <a:pt x="22570" y="279895"/>
                    <a:pt x="0" y="257325"/>
                    <a:pt x="0" y="229484"/>
                  </a:cubicBezTo>
                  <a:lnTo>
                    <a:pt x="0" y="50411"/>
                  </a:lnTo>
                  <a:cubicBezTo>
                    <a:pt x="0" y="37041"/>
                    <a:pt x="5311" y="24219"/>
                    <a:pt x="14765" y="14765"/>
                  </a:cubicBezTo>
                  <a:cubicBezTo>
                    <a:pt x="24219" y="5311"/>
                    <a:pt x="37041" y="0"/>
                    <a:pt x="50411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14300"/>
              <a:ext cx="1132543" cy="394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249"/>
                </a:lnSpc>
              </a:pPr>
              <a:r>
                <a:rPr lang="en-US" sz="34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텍스트 임베딩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951694" y="5580150"/>
            <a:ext cx="4300124" cy="1062727"/>
            <a:chOff x="0" y="0"/>
            <a:chExt cx="1132543" cy="27989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32543" cy="279895"/>
            </a:xfrm>
            <a:custGeom>
              <a:avLst/>
              <a:gdLst/>
              <a:ahLst/>
              <a:cxnLst/>
              <a:rect r="r" b="b" t="t" l="l"/>
              <a:pathLst>
                <a:path h="279895" w="1132543">
                  <a:moveTo>
                    <a:pt x="50411" y="0"/>
                  </a:moveTo>
                  <a:lnTo>
                    <a:pt x="1082132" y="0"/>
                  </a:lnTo>
                  <a:cubicBezTo>
                    <a:pt x="1095502" y="0"/>
                    <a:pt x="1108324" y="5311"/>
                    <a:pt x="1117778" y="14765"/>
                  </a:cubicBezTo>
                  <a:cubicBezTo>
                    <a:pt x="1127232" y="24219"/>
                    <a:pt x="1132543" y="37041"/>
                    <a:pt x="1132543" y="50411"/>
                  </a:cubicBezTo>
                  <a:lnTo>
                    <a:pt x="1132543" y="229484"/>
                  </a:lnTo>
                  <a:cubicBezTo>
                    <a:pt x="1132543" y="242854"/>
                    <a:pt x="1127232" y="255676"/>
                    <a:pt x="1117778" y="265130"/>
                  </a:cubicBezTo>
                  <a:cubicBezTo>
                    <a:pt x="1108324" y="274584"/>
                    <a:pt x="1095502" y="279895"/>
                    <a:pt x="1082132" y="279895"/>
                  </a:cubicBezTo>
                  <a:lnTo>
                    <a:pt x="50411" y="279895"/>
                  </a:lnTo>
                  <a:cubicBezTo>
                    <a:pt x="22570" y="279895"/>
                    <a:pt x="0" y="257325"/>
                    <a:pt x="0" y="229484"/>
                  </a:cubicBezTo>
                  <a:lnTo>
                    <a:pt x="0" y="50411"/>
                  </a:lnTo>
                  <a:cubicBezTo>
                    <a:pt x="0" y="37041"/>
                    <a:pt x="5311" y="24219"/>
                    <a:pt x="14765" y="14765"/>
                  </a:cubicBezTo>
                  <a:cubicBezTo>
                    <a:pt x="24219" y="5311"/>
                    <a:pt x="37041" y="0"/>
                    <a:pt x="50411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14300"/>
              <a:ext cx="1132543" cy="394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249"/>
                </a:lnSpc>
              </a:pPr>
              <a:r>
                <a:rPr lang="en-US" sz="34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데이터 전처리 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951694" y="7025992"/>
            <a:ext cx="4300124" cy="1091302"/>
            <a:chOff x="0" y="0"/>
            <a:chExt cx="1132543" cy="28742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32543" cy="287421"/>
            </a:xfrm>
            <a:custGeom>
              <a:avLst/>
              <a:gdLst/>
              <a:ahLst/>
              <a:cxnLst/>
              <a:rect r="r" b="b" t="t" l="l"/>
              <a:pathLst>
                <a:path h="287421" w="1132543">
                  <a:moveTo>
                    <a:pt x="50411" y="0"/>
                  </a:moveTo>
                  <a:lnTo>
                    <a:pt x="1082132" y="0"/>
                  </a:lnTo>
                  <a:cubicBezTo>
                    <a:pt x="1095502" y="0"/>
                    <a:pt x="1108324" y="5311"/>
                    <a:pt x="1117778" y="14765"/>
                  </a:cubicBezTo>
                  <a:cubicBezTo>
                    <a:pt x="1127232" y="24219"/>
                    <a:pt x="1132543" y="37041"/>
                    <a:pt x="1132543" y="50411"/>
                  </a:cubicBezTo>
                  <a:lnTo>
                    <a:pt x="1132543" y="237010"/>
                  </a:lnTo>
                  <a:cubicBezTo>
                    <a:pt x="1132543" y="250380"/>
                    <a:pt x="1127232" y="263202"/>
                    <a:pt x="1117778" y="272656"/>
                  </a:cubicBezTo>
                  <a:cubicBezTo>
                    <a:pt x="1108324" y="282110"/>
                    <a:pt x="1095502" y="287421"/>
                    <a:pt x="1082132" y="287421"/>
                  </a:cubicBezTo>
                  <a:lnTo>
                    <a:pt x="50411" y="287421"/>
                  </a:lnTo>
                  <a:cubicBezTo>
                    <a:pt x="37041" y="287421"/>
                    <a:pt x="24219" y="282110"/>
                    <a:pt x="14765" y="272656"/>
                  </a:cubicBezTo>
                  <a:cubicBezTo>
                    <a:pt x="5311" y="263202"/>
                    <a:pt x="0" y="250380"/>
                    <a:pt x="0" y="237010"/>
                  </a:cubicBezTo>
                  <a:lnTo>
                    <a:pt x="0" y="50411"/>
                  </a:lnTo>
                  <a:cubicBezTo>
                    <a:pt x="0" y="37041"/>
                    <a:pt x="5311" y="24219"/>
                    <a:pt x="14765" y="14765"/>
                  </a:cubicBezTo>
                  <a:cubicBezTo>
                    <a:pt x="24219" y="5311"/>
                    <a:pt x="37041" y="0"/>
                    <a:pt x="50411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14300"/>
              <a:ext cx="1132543" cy="4017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249"/>
                </a:lnSpc>
              </a:pPr>
              <a:r>
                <a:rPr lang="en-US" sz="34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모델 학습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951694" y="8530152"/>
            <a:ext cx="4300124" cy="1062727"/>
            <a:chOff x="0" y="0"/>
            <a:chExt cx="1132543" cy="27989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32543" cy="279895"/>
            </a:xfrm>
            <a:custGeom>
              <a:avLst/>
              <a:gdLst/>
              <a:ahLst/>
              <a:cxnLst/>
              <a:rect r="r" b="b" t="t" l="l"/>
              <a:pathLst>
                <a:path h="279895" w="1132543">
                  <a:moveTo>
                    <a:pt x="50411" y="0"/>
                  </a:moveTo>
                  <a:lnTo>
                    <a:pt x="1082132" y="0"/>
                  </a:lnTo>
                  <a:cubicBezTo>
                    <a:pt x="1095502" y="0"/>
                    <a:pt x="1108324" y="5311"/>
                    <a:pt x="1117778" y="14765"/>
                  </a:cubicBezTo>
                  <a:cubicBezTo>
                    <a:pt x="1127232" y="24219"/>
                    <a:pt x="1132543" y="37041"/>
                    <a:pt x="1132543" y="50411"/>
                  </a:cubicBezTo>
                  <a:lnTo>
                    <a:pt x="1132543" y="229484"/>
                  </a:lnTo>
                  <a:cubicBezTo>
                    <a:pt x="1132543" y="242854"/>
                    <a:pt x="1127232" y="255676"/>
                    <a:pt x="1117778" y="265130"/>
                  </a:cubicBezTo>
                  <a:cubicBezTo>
                    <a:pt x="1108324" y="274584"/>
                    <a:pt x="1095502" y="279895"/>
                    <a:pt x="1082132" y="279895"/>
                  </a:cubicBezTo>
                  <a:lnTo>
                    <a:pt x="50411" y="279895"/>
                  </a:lnTo>
                  <a:cubicBezTo>
                    <a:pt x="22570" y="279895"/>
                    <a:pt x="0" y="257325"/>
                    <a:pt x="0" y="229484"/>
                  </a:cubicBezTo>
                  <a:lnTo>
                    <a:pt x="0" y="50411"/>
                  </a:lnTo>
                  <a:cubicBezTo>
                    <a:pt x="0" y="37041"/>
                    <a:pt x="5311" y="24219"/>
                    <a:pt x="14765" y="14765"/>
                  </a:cubicBezTo>
                  <a:cubicBezTo>
                    <a:pt x="24219" y="5311"/>
                    <a:pt x="37041" y="0"/>
                    <a:pt x="50411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14300"/>
              <a:ext cx="1132543" cy="394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249"/>
                </a:lnSpc>
              </a:pPr>
              <a:r>
                <a:rPr lang="en-US" sz="34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평가 및 저장</a:t>
              </a:r>
            </a:p>
          </p:txBody>
        </p:sp>
      </p:grpSp>
      <p:sp>
        <p:nvSpPr>
          <p:cNvPr name="AutoShape 20" id="20"/>
          <p:cNvSpPr/>
          <p:nvPr/>
        </p:nvSpPr>
        <p:spPr>
          <a:xfrm flipH="true">
            <a:off x="1340090" y="3019145"/>
            <a:ext cx="0" cy="6573735"/>
          </a:xfrm>
          <a:prstGeom prst="line">
            <a:avLst/>
          </a:prstGeom>
          <a:ln cap="rnd" w="200025">
            <a:solidFill>
              <a:srgbClr val="1C2143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21" id="21"/>
          <p:cNvGrpSpPr/>
          <p:nvPr/>
        </p:nvGrpSpPr>
        <p:grpSpPr>
          <a:xfrm rot="0">
            <a:off x="6375156" y="3019145"/>
            <a:ext cx="10884144" cy="1194909"/>
            <a:chOff x="0" y="0"/>
            <a:chExt cx="2866606" cy="31470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866606" cy="314709"/>
            </a:xfrm>
            <a:custGeom>
              <a:avLst/>
              <a:gdLst/>
              <a:ahLst/>
              <a:cxnLst/>
              <a:rect r="r" b="b" t="t" l="l"/>
              <a:pathLst>
                <a:path h="314709" w="2866606">
                  <a:moveTo>
                    <a:pt x="0" y="0"/>
                  </a:moveTo>
                  <a:lnTo>
                    <a:pt x="2866606" y="0"/>
                  </a:lnTo>
                  <a:lnTo>
                    <a:pt x="2866606" y="314709"/>
                  </a:lnTo>
                  <a:lnTo>
                    <a:pt x="0" y="3147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85725"/>
              <a:ext cx="2866606" cy="400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5923128" y="792919"/>
            <a:ext cx="6441744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학습 계획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40090" y="1920033"/>
            <a:ext cx="15607819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0"/>
              </a:lnSpc>
              <a:spcBef>
                <a:spcPct val="0"/>
              </a:spcBef>
            </a:pPr>
            <a:r>
              <a:rPr lang="en-US" sz="35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책 제목을 S</a:t>
            </a:r>
            <a:r>
              <a:rPr lang="en-US" sz="35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BERT 임베딩 → Linear SVM으로 대분류 장르를 예측하는 모델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528042" y="3019013"/>
            <a:ext cx="4147437" cy="97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책 데이터</a:t>
            </a: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 로딩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(책 제목 + 메인 장르)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882960" y="3019013"/>
            <a:ext cx="5817245" cy="97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z="2600" strike="noStrike" u="none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장르 통합</a:t>
            </a:r>
          </a:p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2600" strike="noStrike" u="none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(세부 장르를 대분류 장르로 묶어 간소화)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557640" y="4299516"/>
            <a:ext cx="10626067" cy="97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책 제목 → 문장</a:t>
            </a: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 임베딩 변환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(Sentence-BERT 사용: all-MiniLM-L6-v2) 384차원 dense vector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528042" y="5580019"/>
            <a:ext cx="6239395" cy="97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장르명</a:t>
            </a: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 라벨 인코딩(Label Encoding)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(텍스트 장르명을 숫자 ID로 변환)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868924" y="5580019"/>
            <a:ext cx="4604510" cy="97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Tr</a:t>
            </a: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ain/Test 데이터 분리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(80%/20%, stratify 적용)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6375156" y="6789347"/>
            <a:ext cx="10884144" cy="1536018"/>
            <a:chOff x="0" y="0"/>
            <a:chExt cx="2866606" cy="40454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866606" cy="404548"/>
            </a:xfrm>
            <a:custGeom>
              <a:avLst/>
              <a:gdLst/>
              <a:ahLst/>
              <a:cxnLst/>
              <a:rect r="r" b="b" t="t" l="l"/>
              <a:pathLst>
                <a:path h="404548" w="2866606">
                  <a:moveTo>
                    <a:pt x="0" y="0"/>
                  </a:moveTo>
                  <a:lnTo>
                    <a:pt x="2866606" y="0"/>
                  </a:lnTo>
                  <a:lnTo>
                    <a:pt x="2866606" y="404548"/>
                  </a:lnTo>
                  <a:lnTo>
                    <a:pt x="0" y="4045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33" id="33"/>
            <p:cNvSpPr txBox="true"/>
            <p:nvPr/>
          </p:nvSpPr>
          <p:spPr>
            <a:xfrm>
              <a:off x="0" y="-85725"/>
              <a:ext cx="2866606" cy="4902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6557640" y="6823984"/>
            <a:ext cx="6209798" cy="1472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SGDCl</a:t>
            </a:r>
            <a:r>
              <a:rPr lang="en-US" sz="2600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assifier (Linear SVM) 사용</a:t>
            </a:r>
          </a:p>
          <a:p>
            <a:pPr algn="l">
              <a:lnSpc>
                <a:spcPts val="3900"/>
              </a:lnSpc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loss='hinge'</a:t>
            </a:r>
          </a:p>
          <a:p>
            <a:pPr algn="l">
              <a:lnSpc>
                <a:spcPts val="3900"/>
              </a:lnSpc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조기 종료(Early Stopping) 설정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557640" y="8520365"/>
            <a:ext cx="5807232" cy="97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z="2600" strike="noStrike" u="none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모델 저장</a:t>
            </a:r>
          </a:p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2600" strike="noStrike" u="none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(genre_predictor_sgd.pkl)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6375156" y="4270941"/>
            <a:ext cx="10884144" cy="1194909"/>
            <a:chOff x="0" y="0"/>
            <a:chExt cx="2866606" cy="314709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2866606" cy="314709"/>
            </a:xfrm>
            <a:custGeom>
              <a:avLst/>
              <a:gdLst/>
              <a:ahLst/>
              <a:cxnLst/>
              <a:rect r="r" b="b" t="t" l="l"/>
              <a:pathLst>
                <a:path h="314709" w="2866606">
                  <a:moveTo>
                    <a:pt x="0" y="0"/>
                  </a:moveTo>
                  <a:lnTo>
                    <a:pt x="2866606" y="0"/>
                  </a:lnTo>
                  <a:lnTo>
                    <a:pt x="2866606" y="314709"/>
                  </a:lnTo>
                  <a:lnTo>
                    <a:pt x="0" y="3147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85725"/>
              <a:ext cx="2866606" cy="400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6375156" y="5523000"/>
            <a:ext cx="10884144" cy="1194909"/>
            <a:chOff x="0" y="0"/>
            <a:chExt cx="2866606" cy="314709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2866606" cy="314709"/>
            </a:xfrm>
            <a:custGeom>
              <a:avLst/>
              <a:gdLst/>
              <a:ahLst/>
              <a:cxnLst/>
              <a:rect r="r" b="b" t="t" l="l"/>
              <a:pathLst>
                <a:path h="314709" w="2866606">
                  <a:moveTo>
                    <a:pt x="0" y="0"/>
                  </a:moveTo>
                  <a:lnTo>
                    <a:pt x="2866606" y="0"/>
                  </a:lnTo>
                  <a:lnTo>
                    <a:pt x="2866606" y="314709"/>
                  </a:lnTo>
                  <a:lnTo>
                    <a:pt x="0" y="3147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-85725"/>
              <a:ext cx="2866606" cy="400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6375156" y="8382515"/>
            <a:ext cx="10884144" cy="1194909"/>
            <a:chOff x="0" y="0"/>
            <a:chExt cx="2866606" cy="314709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2866606" cy="314709"/>
            </a:xfrm>
            <a:custGeom>
              <a:avLst/>
              <a:gdLst/>
              <a:ahLst/>
              <a:cxnLst/>
              <a:rect r="r" b="b" t="t" l="l"/>
              <a:pathLst>
                <a:path h="314709" w="2866606">
                  <a:moveTo>
                    <a:pt x="0" y="0"/>
                  </a:moveTo>
                  <a:lnTo>
                    <a:pt x="2866606" y="0"/>
                  </a:lnTo>
                  <a:lnTo>
                    <a:pt x="2866606" y="314709"/>
                  </a:lnTo>
                  <a:lnTo>
                    <a:pt x="0" y="3147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85725"/>
              <a:ext cx="2866606" cy="400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0"/>
                </a:lnSpc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923128" y="792919"/>
            <a:ext cx="6441744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텍스트 임베딩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68056" y="1921430"/>
            <a:ext cx="13628599" cy="738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41"/>
              </a:lnSpc>
              <a:spcBef>
                <a:spcPct val="0"/>
              </a:spcBef>
            </a:pPr>
            <a:r>
              <a:rPr lang="en-US" sz="4627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입력 데이터 </a:t>
            </a:r>
          </a:p>
          <a:p>
            <a:pPr algn="l">
              <a:lnSpc>
                <a:spcPts val="4983"/>
              </a:lnSpc>
              <a:spcBef>
                <a:spcPct val="0"/>
              </a:spcBef>
            </a:pPr>
            <a:r>
              <a:rPr lang="en-US" sz="3322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  책 제목 (텍스트 형식으로 주어짐)</a:t>
            </a:r>
          </a:p>
          <a:p>
            <a:pPr algn="l">
              <a:lnSpc>
                <a:spcPts val="2957"/>
              </a:lnSpc>
            </a:pPr>
          </a:p>
          <a:p>
            <a:pPr algn="l">
              <a:lnSpc>
                <a:spcPts val="6941"/>
              </a:lnSpc>
              <a:spcBef>
                <a:spcPct val="0"/>
              </a:spcBef>
            </a:pPr>
            <a:r>
              <a:rPr lang="en-US" sz="4627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임베딩 모델</a:t>
            </a:r>
          </a:p>
          <a:p>
            <a:pPr algn="l">
              <a:lnSpc>
                <a:spcPts val="4983"/>
              </a:lnSpc>
              <a:spcBef>
                <a:spcPct val="0"/>
              </a:spcBef>
            </a:pPr>
            <a:r>
              <a:rPr lang="en-US" sz="3322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 모델 : all_MiniLM - L6 - v2 (Sentence BERT)</a:t>
            </a:r>
          </a:p>
          <a:p>
            <a:pPr algn="l">
              <a:lnSpc>
                <a:spcPts val="4983"/>
              </a:lnSpc>
              <a:spcBef>
                <a:spcPct val="0"/>
              </a:spcBef>
            </a:pPr>
            <a:r>
              <a:rPr lang="en-US" sz="3322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 출력 : 768 차원 임베딩 벡터 생성</a:t>
            </a:r>
          </a:p>
          <a:p>
            <a:pPr algn="l">
              <a:lnSpc>
                <a:spcPts val="4983"/>
              </a:lnSpc>
              <a:spcBef>
                <a:spcPct val="0"/>
              </a:spcBef>
            </a:pPr>
            <a:r>
              <a:rPr lang="en-US" sz="3322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-모델 선택 이유: </a:t>
            </a:r>
            <a:r>
              <a:rPr lang="en-US" sz="3322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기존 대형 BERT모델 대비 훨씬 빠르게</a:t>
            </a:r>
            <a:r>
              <a:rPr lang="en-US" sz="3322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</a:t>
            </a:r>
          </a:p>
          <a:p>
            <a:pPr algn="l">
              <a:lnSpc>
                <a:spcPts val="4983"/>
              </a:lnSpc>
              <a:spcBef>
                <a:spcPct val="0"/>
              </a:spcBef>
            </a:pPr>
            <a:r>
              <a:rPr lang="en-US" sz="3322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                           임베딩 생성 가능 </a:t>
            </a:r>
          </a:p>
          <a:p>
            <a:pPr algn="l">
              <a:lnSpc>
                <a:spcPts val="6941"/>
              </a:lnSpc>
              <a:spcBef>
                <a:spcPct val="0"/>
              </a:spcBef>
            </a:pPr>
            <a:r>
              <a:rPr lang="en-US" sz="4627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임베딩 최적화 </a:t>
            </a:r>
          </a:p>
          <a:p>
            <a:pPr algn="l">
              <a:lnSpc>
                <a:spcPts val="4983"/>
              </a:lnSpc>
              <a:spcBef>
                <a:spcPct val="0"/>
              </a:spcBef>
            </a:pPr>
            <a:r>
              <a:rPr lang="en-US" sz="3322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 Batch Size : 64</a:t>
            </a:r>
          </a:p>
          <a:p>
            <a:pPr algn="l">
              <a:lnSpc>
                <a:spcPts val="4983"/>
              </a:lnSpc>
              <a:spcBef>
                <a:spcPct val="0"/>
              </a:spcBef>
            </a:pPr>
            <a:r>
              <a:rPr lang="en-US" sz="3322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 빠른 처리 속도를 위해 최적화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035589" y="3099172"/>
            <a:ext cx="5522131" cy="5160683"/>
          </a:xfrm>
          <a:custGeom>
            <a:avLst/>
            <a:gdLst/>
            <a:ahLst/>
            <a:cxnLst/>
            <a:rect r="r" b="b" t="t" l="l"/>
            <a:pathLst>
              <a:path h="5160683" w="5522131">
                <a:moveTo>
                  <a:pt x="0" y="0"/>
                </a:moveTo>
                <a:lnTo>
                  <a:pt x="5522131" y="0"/>
                </a:lnTo>
                <a:lnTo>
                  <a:pt x="5522131" y="5160683"/>
                </a:lnTo>
                <a:lnTo>
                  <a:pt x="0" y="51606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4081993" y="838251"/>
            <a:ext cx="3429000" cy="2057400"/>
          </a:xfrm>
          <a:custGeom>
            <a:avLst/>
            <a:gdLst/>
            <a:ahLst/>
            <a:cxnLst/>
            <a:rect r="r" b="b" t="t" l="l"/>
            <a:pathLst>
              <a:path h="2057400" w="3429000">
                <a:moveTo>
                  <a:pt x="0" y="0"/>
                </a:moveTo>
                <a:lnTo>
                  <a:pt x="3429000" y="0"/>
                </a:lnTo>
                <a:lnTo>
                  <a:pt x="34290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34336" y="1088756"/>
            <a:ext cx="6441744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데이터 전처리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53042" y="2952267"/>
            <a:ext cx="13861017" cy="6414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9501" indent="-539750" lvl="1">
              <a:lnSpc>
                <a:spcPts val="7500"/>
              </a:lnSpc>
              <a:buFont typeface="Arial"/>
              <a:buChar char="•"/>
            </a:pPr>
            <a:r>
              <a:rPr lang="en-US" sz="50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타겟 인코딩</a:t>
            </a:r>
          </a:p>
          <a:p>
            <a:pPr algn="l">
              <a:lnSpc>
                <a:spcPts val="4615"/>
              </a:lnSpc>
              <a:spcBef>
                <a:spcPct val="0"/>
              </a:spcBef>
            </a:pPr>
            <a:r>
              <a:rPr lang="en-US" sz="3076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  책 제목으로 예측 할 타겟은 LabelEncoder를 이용해 </a:t>
            </a:r>
            <a:r>
              <a:rPr lang="en-US" sz="3076">
                <a:solidFill>
                  <a:srgbClr val="0097B2"/>
                </a:solidFill>
                <a:latin typeface="210 다락방"/>
                <a:ea typeface="210 다락방"/>
                <a:cs typeface="210 다락방"/>
                <a:sym typeface="210 다락방"/>
              </a:rPr>
              <a:t>숫자형 클래스로 변환</a:t>
            </a:r>
          </a:p>
          <a:p>
            <a:pPr algn="l">
              <a:lnSpc>
                <a:spcPts val="4615"/>
              </a:lnSpc>
              <a:spcBef>
                <a:spcPct val="0"/>
              </a:spcBef>
            </a:pPr>
            <a:r>
              <a:rPr lang="en-US" sz="3076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  텍스트 레이블을 숫자로 매핑하여 모델 학습에 적합하도록 처리</a:t>
            </a:r>
          </a:p>
          <a:p>
            <a:pPr algn="l">
              <a:lnSpc>
                <a:spcPts val="6428"/>
              </a:lnSpc>
              <a:spcBef>
                <a:spcPct val="0"/>
              </a:spcBef>
            </a:pPr>
          </a:p>
          <a:p>
            <a:pPr algn="l" marL="1079501" indent="-539750" lvl="1">
              <a:lnSpc>
                <a:spcPts val="7500"/>
              </a:lnSpc>
              <a:buFont typeface="Arial"/>
              <a:buChar char="•"/>
            </a:pPr>
            <a:r>
              <a:rPr lang="en-US" sz="50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Train/Test  데이터 분할</a:t>
            </a:r>
          </a:p>
          <a:p>
            <a:pPr algn="l">
              <a:lnSpc>
                <a:spcPts val="4615"/>
              </a:lnSpc>
              <a:spcBef>
                <a:spcPct val="0"/>
              </a:spcBef>
            </a:pPr>
            <a:r>
              <a:rPr lang="en-US" sz="3076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 전체 데이터를 8:2 비율로 학습 , 테스트로  나눔</a:t>
            </a:r>
          </a:p>
          <a:p>
            <a:pPr algn="l">
              <a:lnSpc>
                <a:spcPts val="4615"/>
              </a:lnSpc>
              <a:spcBef>
                <a:spcPct val="0"/>
              </a:spcBef>
            </a:pPr>
            <a:r>
              <a:rPr lang="en-US" sz="3076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- 분할 시 stratify 옵션 사용 </a:t>
            </a:r>
          </a:p>
          <a:p>
            <a:pPr algn="l">
              <a:lnSpc>
                <a:spcPts val="4615"/>
              </a:lnSpc>
              <a:spcBef>
                <a:spcPct val="0"/>
              </a:spcBef>
            </a:pPr>
            <a:r>
              <a:rPr lang="en-US" sz="3076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=&gt; 장르별 데이터 비율을 유지하여 훈련 데이터와 테스트 데이터 간 </a:t>
            </a:r>
            <a:r>
              <a:rPr lang="en-US" sz="3076">
                <a:solidFill>
                  <a:srgbClr val="0097B2"/>
                </a:solidFill>
                <a:latin typeface="210 다락방"/>
                <a:ea typeface="210 다락방"/>
                <a:cs typeface="210 다락방"/>
                <a:sym typeface="210 다락방"/>
              </a:rPr>
              <a:t>불균형 방지</a:t>
            </a:r>
          </a:p>
          <a:p>
            <a:pPr algn="l">
              <a:lnSpc>
                <a:spcPts val="642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269862" y="885825"/>
            <a:ext cx="7194699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모델 학습 구조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443543" y="653680"/>
            <a:ext cx="3566833" cy="2756189"/>
          </a:xfrm>
          <a:custGeom>
            <a:avLst/>
            <a:gdLst/>
            <a:ahLst/>
            <a:cxnLst/>
            <a:rect r="r" b="b" t="t" l="l"/>
            <a:pathLst>
              <a:path h="2756189" w="3566833">
                <a:moveTo>
                  <a:pt x="0" y="0"/>
                </a:moveTo>
                <a:lnTo>
                  <a:pt x="3566833" y="0"/>
                </a:lnTo>
                <a:lnTo>
                  <a:pt x="3566833" y="2756189"/>
                </a:lnTo>
                <a:lnTo>
                  <a:pt x="0" y="27561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63550" y="2261235"/>
            <a:ext cx="12998242" cy="5583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9" indent="-334645" lvl="1">
              <a:lnSpc>
                <a:spcPts val="5579"/>
              </a:lnSpc>
              <a:buFont typeface="Arial"/>
              <a:buChar char="•"/>
            </a:pP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사용한 모델 :  SGDClassifier</a:t>
            </a:r>
          </a:p>
          <a:p>
            <a:pPr algn="l" marL="669289" indent="-334645" lvl="1">
              <a:lnSpc>
                <a:spcPts val="5579"/>
              </a:lnSpc>
              <a:buFont typeface="Arial"/>
              <a:buChar char="•"/>
            </a:pP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분류 방식 : Linear SVM (선형 서포트 벡터 머신)</a:t>
            </a:r>
          </a:p>
          <a:p>
            <a:pPr algn="l" marL="669289" indent="-334645" lvl="1">
              <a:lnSpc>
                <a:spcPts val="5579"/>
              </a:lnSpc>
              <a:buFont typeface="Arial"/>
              <a:buChar char="•"/>
            </a:pP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분류</a:t>
            </a: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기준 : hinge (SVM 전용 손실 함수)</a:t>
            </a:r>
          </a:p>
          <a:p>
            <a:pPr algn="l" marL="669289" indent="-334645" lvl="1">
              <a:lnSpc>
                <a:spcPts val="5579"/>
              </a:lnSpc>
              <a:buFont typeface="Arial"/>
              <a:buChar char="•"/>
            </a:pP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정규화 방식 : L2 정규화 (penalty='l2'), 모델이 과하게 복잡해지는 걸 방지</a:t>
            </a:r>
          </a:p>
          <a:p>
            <a:pPr algn="l" marL="669289" indent="-334645" lvl="1">
              <a:lnSpc>
                <a:spcPts val="5579"/>
              </a:lnSpc>
              <a:buFont typeface="Arial"/>
              <a:buChar char="•"/>
            </a:pP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규제 강도(alpha) : 0.0001</a:t>
            </a:r>
          </a:p>
          <a:p>
            <a:pPr algn="l">
              <a:lnSpc>
                <a:spcPts val="5579"/>
              </a:lnSpc>
            </a:pP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   </a:t>
            </a: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→ 과도한 학습(과적합) 방지, 유연한 학습</a:t>
            </a:r>
          </a:p>
          <a:p>
            <a:pPr algn="l" marL="669289" indent="-334645" lvl="1">
              <a:lnSpc>
                <a:spcPts val="5579"/>
              </a:lnSpc>
              <a:buFont typeface="Arial"/>
              <a:buChar char="•"/>
            </a:pP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조기 종료(early_stopping) : True</a:t>
            </a:r>
          </a:p>
          <a:p>
            <a:pPr algn="l">
              <a:lnSpc>
                <a:spcPts val="5579"/>
              </a:lnSpc>
            </a:pPr>
            <a:r>
              <a:rPr lang="en-US" sz="3099" spc="-6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   → 성능 개선이 멈추면 자동으로 학습 종료하여 과적합 방지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461698"/>
            <a:ext cx="16433091" cy="592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  <a:spcBef>
                <a:spcPct val="0"/>
              </a:spcBef>
            </a:pPr>
            <a:r>
              <a:rPr lang="en-US" sz="3200">
                <a:solidFill>
                  <a:srgbClr val="8F2B37"/>
                </a:solidFill>
                <a:latin typeface="210 다락방"/>
                <a:ea typeface="210 다락방"/>
                <a:cs typeface="210 다락방"/>
                <a:sym typeface="210 다락방"/>
              </a:rPr>
              <a:t>간단한 구조의 선형 SVM에 정규화와 조기 종료를 적용하여 안정적으로 다중 장르 분류를 수행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284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181130" y="885825"/>
            <a:ext cx="7689630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성능 평가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40150" y="2727674"/>
            <a:ext cx="5282254" cy="344055"/>
          </a:xfrm>
          <a:custGeom>
            <a:avLst/>
            <a:gdLst/>
            <a:ahLst/>
            <a:cxnLst/>
            <a:rect r="r" b="b" t="t" l="l"/>
            <a:pathLst>
              <a:path h="344055" w="5282254">
                <a:moveTo>
                  <a:pt x="0" y="0"/>
                </a:moveTo>
                <a:lnTo>
                  <a:pt x="5282255" y="0"/>
                </a:lnTo>
                <a:lnTo>
                  <a:pt x="5282255" y="344055"/>
                </a:lnTo>
                <a:lnTo>
                  <a:pt x="0" y="3440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40150" y="3287699"/>
            <a:ext cx="5282254" cy="6279415"/>
          </a:xfrm>
          <a:custGeom>
            <a:avLst/>
            <a:gdLst/>
            <a:ahLst/>
            <a:cxnLst/>
            <a:rect r="r" b="b" t="t" l="l"/>
            <a:pathLst>
              <a:path h="6279415" w="5282254">
                <a:moveTo>
                  <a:pt x="0" y="0"/>
                </a:moveTo>
                <a:lnTo>
                  <a:pt x="5282255" y="0"/>
                </a:lnTo>
                <a:lnTo>
                  <a:pt x="5282255" y="6279415"/>
                </a:lnTo>
                <a:lnTo>
                  <a:pt x="0" y="6279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502514" y="2890754"/>
            <a:ext cx="9628465" cy="6708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6"/>
              </a:lnSpc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전체 정확도 : </a:t>
            </a:r>
            <a:r>
              <a:rPr lang="en-US" sz="2600">
                <a:solidFill>
                  <a:srgbClr val="628474"/>
                </a:solidFill>
                <a:latin typeface="210 다락방"/>
                <a:ea typeface="210 다락방"/>
                <a:cs typeface="210 다락방"/>
                <a:sym typeface="210 다락방"/>
              </a:rPr>
              <a:t>약 60%</a:t>
            </a:r>
          </a:p>
          <a:p>
            <a:pPr algn="l">
              <a:lnSpc>
                <a:spcPts val="4446"/>
              </a:lnSpc>
            </a:pPr>
          </a:p>
          <a:p>
            <a:pPr algn="l">
              <a:lnSpc>
                <a:spcPts val="4446"/>
              </a:lnSpc>
            </a:pPr>
            <a:r>
              <a:rPr lang="en-US" sz="2600">
                <a:solidFill>
                  <a:srgbClr val="8F2B37"/>
                </a:solidFill>
                <a:latin typeface="210 다락방"/>
                <a:ea typeface="210 다락방"/>
                <a:cs typeface="210 다락방"/>
                <a:sym typeface="210 다락방"/>
              </a:rPr>
              <a:t>precision </a:t>
            </a:r>
          </a:p>
          <a:p>
            <a:pPr algn="ctr">
              <a:lnSpc>
                <a:spcPts val="4446"/>
              </a:lnSpc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Business = 0.31,  Arts = 0.42,  Science = 0.47</a:t>
            </a:r>
          </a:p>
          <a:p>
            <a:pPr algn="ctr">
              <a:lnSpc>
                <a:spcPts val="4446"/>
              </a:lnSpc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=&gt; 오분류의 경향이 강함</a:t>
            </a:r>
          </a:p>
          <a:p>
            <a:pPr algn="l">
              <a:lnSpc>
                <a:spcPts val="4446"/>
              </a:lnSpc>
            </a:pPr>
            <a:r>
              <a:rPr lang="en-US" sz="2600">
                <a:solidFill>
                  <a:srgbClr val="241B8F"/>
                </a:solidFill>
                <a:latin typeface="210 다락방"/>
                <a:ea typeface="210 다락방"/>
                <a:cs typeface="210 다락방"/>
                <a:sym typeface="210 다락방"/>
              </a:rPr>
              <a:t>recall</a:t>
            </a:r>
          </a:p>
          <a:p>
            <a:pPr algn="ctr">
              <a:lnSpc>
                <a:spcPts val="4446"/>
              </a:lnSpc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Fiction = 0.12,  Lifestyle = 0.32,  Business = 0.38</a:t>
            </a:r>
          </a:p>
          <a:p>
            <a:pPr algn="ctr">
              <a:lnSpc>
                <a:spcPts val="4446"/>
              </a:lnSpc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=&gt; 모델이 맞춰낸 비율이 낮음</a:t>
            </a:r>
          </a:p>
          <a:p>
            <a:pPr algn="l">
              <a:lnSpc>
                <a:spcPts val="4446"/>
              </a:lnSpc>
            </a:pPr>
            <a:r>
              <a:rPr lang="en-US" sz="2600">
                <a:solidFill>
                  <a:srgbClr val="2B898F"/>
                </a:solidFill>
                <a:latin typeface="210 다락방"/>
                <a:ea typeface="210 다락방"/>
                <a:cs typeface="210 다락방"/>
                <a:sym typeface="210 다락방"/>
              </a:rPr>
              <a:t>f1-score</a:t>
            </a:r>
          </a:p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Fiction = 0.20,  Business = 0.34,  Arts = 0.41</a:t>
            </a:r>
          </a:p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=&gt; 조화평균이 낮다는 뜻으로 전반적으로 성능이 낮음</a:t>
            </a:r>
          </a:p>
          <a:p>
            <a:pPr algn="ctr">
              <a:lnSpc>
                <a:spcPts val="444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284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181130" y="885825"/>
            <a:ext cx="7689630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혼동행렬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781601" y="2381691"/>
            <a:ext cx="7444232" cy="6876609"/>
          </a:xfrm>
          <a:custGeom>
            <a:avLst/>
            <a:gdLst/>
            <a:ahLst/>
            <a:cxnLst/>
            <a:rect r="r" b="b" t="t" l="l"/>
            <a:pathLst>
              <a:path h="6876609" w="7444232">
                <a:moveTo>
                  <a:pt x="0" y="0"/>
                </a:moveTo>
                <a:lnTo>
                  <a:pt x="7444233" y="0"/>
                </a:lnTo>
                <a:lnTo>
                  <a:pt x="7444233" y="6876609"/>
                </a:lnTo>
                <a:lnTo>
                  <a:pt x="0" y="68766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892446" y="2315016"/>
            <a:ext cx="8849929" cy="6638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가로축 : </a:t>
            </a:r>
            <a:r>
              <a:rPr lang="en-US" sz="2511">
                <a:solidFill>
                  <a:srgbClr val="004AAD"/>
                </a:solidFill>
                <a:latin typeface="210 다락방"/>
                <a:ea typeface="210 다락방"/>
                <a:cs typeface="210 다락방"/>
                <a:sym typeface="210 다락방"/>
              </a:rPr>
              <a:t>예측</a:t>
            </a: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한 장르</a:t>
            </a: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세로축 : </a:t>
            </a:r>
            <a:r>
              <a:rPr lang="en-US" sz="2511">
                <a:solidFill>
                  <a:srgbClr val="8F2B37"/>
                </a:solidFill>
                <a:latin typeface="210 다락방"/>
                <a:ea typeface="210 다락방"/>
                <a:cs typeface="210 다락방"/>
                <a:sym typeface="210 다락방"/>
              </a:rPr>
              <a:t>실제</a:t>
            </a: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장르</a:t>
            </a:r>
          </a:p>
          <a:p>
            <a:pPr algn="l">
              <a:lnSpc>
                <a:spcPts val="3767"/>
              </a:lnSpc>
            </a:pP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대각선 값 : </a:t>
            </a:r>
            <a:r>
              <a:rPr lang="en-US" sz="2511">
                <a:solidFill>
                  <a:srgbClr val="0097B2"/>
                </a:solidFill>
                <a:latin typeface="210 다락방"/>
                <a:ea typeface="210 다락방"/>
                <a:cs typeface="210 다락방"/>
                <a:sym typeface="210 다락방"/>
              </a:rPr>
              <a:t>올바르게 분류된 샘플</a:t>
            </a: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· Children(아동) : 238건    · </a:t>
            </a: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Romance(로맨스) : 175</a:t>
            </a: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· </a:t>
            </a: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Science(과학) : 149건      · Sports(스포츠) : 131건      </a:t>
            </a:r>
          </a:p>
          <a:p>
            <a:pPr algn="l">
              <a:lnSpc>
                <a:spcPts val="3767"/>
              </a:lnSpc>
            </a:pP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오분류 블록 : </a:t>
            </a: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· Fiction(소설) → Children(아동) : 47건</a:t>
            </a: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· </a:t>
            </a: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Education(교육) → Science(과학) : 40건</a:t>
            </a:r>
          </a:p>
          <a:p>
            <a:pPr algn="l">
              <a:lnSpc>
                <a:spcPts val="3767"/>
              </a:lnSpc>
            </a:pP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표본이 적은 장르 : 전체 샘플 수가 적어 신뢰도가 낮음</a:t>
            </a: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· </a:t>
            </a: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Law(법률) : 7건</a:t>
            </a:r>
          </a:p>
          <a:p>
            <a:pPr algn="l">
              <a:lnSpc>
                <a:spcPts val="3767"/>
              </a:lnSpc>
            </a:pP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· </a:t>
            </a:r>
            <a:r>
              <a:rPr lang="en-US" sz="2511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Travel(여행) : 4건 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284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118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06923" y="2551989"/>
            <a:ext cx="7756731" cy="5223238"/>
          </a:xfrm>
          <a:custGeom>
            <a:avLst/>
            <a:gdLst/>
            <a:ahLst/>
            <a:cxnLst/>
            <a:rect r="r" b="b" t="t" l="l"/>
            <a:pathLst>
              <a:path h="5223238" w="7756731">
                <a:moveTo>
                  <a:pt x="0" y="0"/>
                </a:moveTo>
                <a:lnTo>
                  <a:pt x="7756731" y="0"/>
                </a:lnTo>
                <a:lnTo>
                  <a:pt x="7756731" y="5223238"/>
                </a:lnTo>
                <a:lnTo>
                  <a:pt x="0" y="52232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850507" y="885825"/>
            <a:ext cx="7369216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예측 신뢰도 분포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30774" y="3679298"/>
            <a:ext cx="8873966" cy="341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49"/>
              </a:lnSpc>
            </a:pPr>
            <a:r>
              <a:rPr lang="en-US" sz="22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모델이 각 샘플을 특정 클래스라고 “</a:t>
            </a:r>
            <a:r>
              <a:rPr lang="en-US" sz="2299">
                <a:solidFill>
                  <a:srgbClr val="241B8F"/>
                </a:solidFill>
                <a:latin typeface="210 다락방"/>
                <a:ea typeface="210 다락방"/>
                <a:cs typeface="210 다락방"/>
                <a:sym typeface="210 다락방"/>
              </a:rPr>
              <a:t>얼마나 확신</a:t>
            </a:r>
            <a:r>
              <a:rPr lang="en-US" sz="22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” 했는지를 점수로 매겨,</a:t>
            </a:r>
          </a:p>
          <a:p>
            <a:pPr algn="just">
              <a:lnSpc>
                <a:spcPts val="3449"/>
              </a:lnSpc>
              <a:spcBef>
                <a:spcPct val="0"/>
              </a:spcBef>
            </a:pPr>
            <a:r>
              <a:rPr lang="en-US" sz="22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그 점수가 </a:t>
            </a:r>
            <a:r>
              <a:rPr lang="en-US" sz="2299">
                <a:solidFill>
                  <a:srgbClr val="F43706"/>
                </a:solidFill>
                <a:latin typeface="210 다락방"/>
                <a:ea typeface="210 다락방"/>
                <a:cs typeface="210 다락방"/>
                <a:sym typeface="210 다락방"/>
              </a:rPr>
              <a:t>어떤 구간에 얼마나 모여 있는지를 시각화</a:t>
            </a:r>
          </a:p>
          <a:p>
            <a:pPr algn="just">
              <a:lnSpc>
                <a:spcPts val="3449"/>
              </a:lnSpc>
              <a:spcBef>
                <a:spcPct val="0"/>
              </a:spcBef>
            </a:pPr>
          </a:p>
          <a:p>
            <a:pPr algn="just">
              <a:lnSpc>
                <a:spcPts val="3449"/>
              </a:lnSpc>
              <a:spcBef>
                <a:spcPct val="0"/>
              </a:spcBef>
            </a:pPr>
            <a:r>
              <a:rPr lang="en-US" sz="22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분포</a:t>
            </a:r>
          </a:p>
          <a:p>
            <a:pPr algn="just" marL="496569" indent="-248284" lvl="1">
              <a:lnSpc>
                <a:spcPts val="344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오른쪽 꼬리(6.0 이상): 확신도 높은 예측(소수)</a:t>
            </a:r>
          </a:p>
          <a:p>
            <a:pPr algn="just" marL="496569" indent="-248284" lvl="1">
              <a:lnSpc>
                <a:spcPts val="3449"/>
              </a:lnSpc>
              <a:buFont typeface="Arial"/>
              <a:buChar char="•"/>
            </a:pPr>
            <a:r>
              <a:rPr lang="en-US" sz="22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중앙집중 : 전체 예측의 절반 이상이 중간 구간에 몰려있음</a:t>
            </a:r>
          </a:p>
          <a:p>
            <a:pPr algn="just" marL="496569" indent="-248284" lvl="1">
              <a:lnSpc>
                <a:spcPts val="344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왼쪽 꼬리(3.0 이하): 신뢰도 낮은 불확실 예측(전체의 약 10% 미만)</a:t>
            </a:r>
          </a:p>
          <a:p>
            <a:pPr algn="ctr">
              <a:lnSpc>
                <a:spcPts val="344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82455" y="7954442"/>
            <a:ext cx="679807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0"/>
              </a:lnSpc>
              <a:spcBef>
                <a:spcPct val="0"/>
              </a:spcBef>
            </a:pPr>
            <a:r>
              <a:rPr lang="en-US" sz="20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가로축(Confidence Sc</a:t>
            </a:r>
            <a:r>
              <a:rPr lang="en-US" sz="20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ore) : 모델이 예측에 부여한 확신 정도</a:t>
            </a:r>
          </a:p>
          <a:p>
            <a:pPr algn="just">
              <a:lnSpc>
                <a:spcPts val="3000"/>
              </a:lnSpc>
              <a:spcBef>
                <a:spcPct val="0"/>
              </a:spcBef>
            </a:pPr>
            <a:r>
              <a:rPr lang="en-US" sz="20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세로축(Number of Samples) : 각 신뢰도 구간에 속한 샘플 수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284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477257" y="2065192"/>
            <a:ext cx="7567411" cy="6728116"/>
          </a:xfrm>
          <a:custGeom>
            <a:avLst/>
            <a:gdLst/>
            <a:ahLst/>
            <a:cxnLst/>
            <a:rect r="r" b="b" t="t" l="l"/>
            <a:pathLst>
              <a:path h="6728116" w="7567411">
                <a:moveTo>
                  <a:pt x="0" y="0"/>
                </a:moveTo>
                <a:lnTo>
                  <a:pt x="7567411" y="0"/>
                </a:lnTo>
                <a:lnTo>
                  <a:pt x="7567411" y="6728116"/>
                </a:lnTo>
                <a:lnTo>
                  <a:pt x="0" y="67281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85825"/>
            <a:ext cx="7689630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목 차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290642"/>
            <a:ext cx="7689630" cy="682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87449" indent="-593725" lvl="1">
              <a:lnSpc>
                <a:spcPts val="10999"/>
              </a:lnSpc>
              <a:buAutoNum type="arabicPeriod" startAt="1"/>
            </a:pPr>
            <a:r>
              <a:rPr lang="en-US" sz="54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주제 선정 이유</a:t>
            </a:r>
          </a:p>
          <a:p>
            <a:pPr algn="l" marL="1187449" indent="-593725" lvl="1">
              <a:lnSpc>
                <a:spcPts val="10999"/>
              </a:lnSpc>
              <a:buAutoNum type="arabicPeriod" startAt="1"/>
            </a:pPr>
            <a:r>
              <a:rPr lang="en-US" sz="54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데이터 소개</a:t>
            </a:r>
          </a:p>
          <a:p>
            <a:pPr algn="l" marL="1187449" indent="-593725" lvl="1">
              <a:lnSpc>
                <a:spcPts val="10999"/>
              </a:lnSpc>
              <a:buAutoNum type="arabicPeriod" startAt="1"/>
            </a:pPr>
            <a:r>
              <a:rPr lang="en-US" sz="54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모델 소개</a:t>
            </a:r>
          </a:p>
          <a:p>
            <a:pPr algn="l" marL="1187449" indent="-593725" lvl="1">
              <a:lnSpc>
                <a:spcPts val="10999"/>
              </a:lnSpc>
              <a:buAutoNum type="arabicPeriod" startAt="1"/>
            </a:pPr>
            <a:r>
              <a:rPr lang="en-US" sz="54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결과 분석 </a:t>
            </a:r>
          </a:p>
          <a:p>
            <a:pPr algn="l" marL="1187449" indent="-593725" lvl="1">
              <a:lnSpc>
                <a:spcPts val="10999"/>
              </a:lnSpc>
              <a:buAutoNum type="arabicPeriod" startAt="1"/>
            </a:pPr>
            <a:r>
              <a:rPr lang="en-US" sz="54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결론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6284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507343" y="885825"/>
            <a:ext cx="5273314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웹 구현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423059" y="2752282"/>
            <a:ext cx="6341632" cy="6762818"/>
            <a:chOff x="0" y="0"/>
            <a:chExt cx="8455509" cy="901709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674209"/>
              <a:ext cx="8455509" cy="8342881"/>
              <a:chOff x="0" y="0"/>
              <a:chExt cx="1670224" cy="1647977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670224" cy="1647977"/>
              </a:xfrm>
              <a:custGeom>
                <a:avLst/>
                <a:gdLst/>
                <a:ahLst/>
                <a:cxnLst/>
                <a:rect r="r" b="b" t="t" l="l"/>
                <a:pathLst>
                  <a:path h="1647977" w="1670224">
                    <a:moveTo>
                      <a:pt x="0" y="0"/>
                    </a:moveTo>
                    <a:lnTo>
                      <a:pt x="1670224" y="0"/>
                    </a:lnTo>
                    <a:lnTo>
                      <a:pt x="1670224" y="1647977"/>
                    </a:lnTo>
                    <a:lnTo>
                      <a:pt x="0" y="1647977"/>
                    </a:lnTo>
                    <a:close/>
                  </a:path>
                </a:pathLst>
              </a:custGeom>
              <a:solidFill>
                <a:srgbClr val="93C6AE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66675"/>
                <a:ext cx="1670224" cy="17146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50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0"/>
              <a:ext cx="2131190" cy="674209"/>
              <a:chOff x="0" y="0"/>
              <a:chExt cx="420976" cy="133177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20976" cy="133177"/>
              </a:xfrm>
              <a:custGeom>
                <a:avLst/>
                <a:gdLst/>
                <a:ahLst/>
                <a:cxnLst/>
                <a:rect r="r" b="b" t="t" l="l"/>
                <a:pathLst>
                  <a:path h="133177" w="420976">
                    <a:moveTo>
                      <a:pt x="0" y="0"/>
                    </a:moveTo>
                    <a:lnTo>
                      <a:pt x="420976" y="0"/>
                    </a:lnTo>
                    <a:lnTo>
                      <a:pt x="420976" y="133177"/>
                    </a:lnTo>
                    <a:lnTo>
                      <a:pt x="0" y="133177"/>
                    </a:lnTo>
                    <a:close/>
                  </a:path>
                </a:pathLst>
              </a:custGeom>
              <a:solidFill>
                <a:srgbClr val="93C6AE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66675"/>
                <a:ext cx="420976" cy="19985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50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278989" y="84929"/>
              <a:ext cx="1573212" cy="5308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49"/>
                </a:lnSpc>
                <a:spcBef>
                  <a:spcPct val="0"/>
                </a:spcBef>
              </a:pPr>
              <a:r>
                <a:rPr lang="en-US" sz="2299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파일 구조</a:t>
              </a:r>
            </a:p>
          </p:txBody>
        </p:sp>
        <p:grpSp>
          <p:nvGrpSpPr>
            <p:cNvPr name="Group 14" id="14"/>
            <p:cNvGrpSpPr/>
            <p:nvPr/>
          </p:nvGrpSpPr>
          <p:grpSpPr>
            <a:xfrm rot="0">
              <a:off x="212976" y="1172237"/>
              <a:ext cx="8029558" cy="7515072"/>
              <a:chOff x="0" y="0"/>
              <a:chExt cx="1586086" cy="1484459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586086" cy="1484459"/>
              </a:xfrm>
              <a:custGeom>
                <a:avLst/>
                <a:gdLst/>
                <a:ahLst/>
                <a:cxnLst/>
                <a:rect r="r" b="b" t="t" l="l"/>
                <a:pathLst>
                  <a:path h="1484459" w="1586086">
                    <a:moveTo>
                      <a:pt x="0" y="0"/>
                    </a:moveTo>
                    <a:lnTo>
                      <a:pt x="1586086" y="0"/>
                    </a:lnTo>
                    <a:lnTo>
                      <a:pt x="1586086" y="1484459"/>
                    </a:lnTo>
                    <a:lnTo>
                      <a:pt x="0" y="1484459"/>
                    </a:lnTo>
                    <a:close/>
                  </a:path>
                </a:pathLst>
              </a:custGeom>
              <a:solidFill>
                <a:srgbClr val="FFD699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66675"/>
                <a:ext cx="1586086" cy="155113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50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944748" y="2959734"/>
              <a:ext cx="7146335" cy="1360294"/>
              <a:chOff x="0" y="0"/>
              <a:chExt cx="1411622" cy="2687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1411622" cy="268700"/>
              </a:xfrm>
              <a:custGeom>
                <a:avLst/>
                <a:gdLst/>
                <a:ahLst/>
                <a:cxnLst/>
                <a:rect r="r" b="b" t="t" l="l"/>
                <a:pathLst>
                  <a:path h="268700" w="1411622">
                    <a:moveTo>
                      <a:pt x="0" y="0"/>
                    </a:moveTo>
                    <a:lnTo>
                      <a:pt x="1411622" y="0"/>
                    </a:lnTo>
                    <a:lnTo>
                      <a:pt x="1411622" y="268700"/>
                    </a:lnTo>
                    <a:lnTo>
                      <a:pt x="0" y="268700"/>
                    </a:lnTo>
                    <a:close/>
                  </a:path>
                </a:pathLst>
              </a:custGeom>
              <a:solidFill>
                <a:srgbClr val="93C6AE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66675"/>
                <a:ext cx="1411622" cy="335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50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944748" y="4408928"/>
              <a:ext cx="7146335" cy="2286786"/>
              <a:chOff x="0" y="0"/>
              <a:chExt cx="1411622" cy="451711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411622" cy="451711"/>
              </a:xfrm>
              <a:custGeom>
                <a:avLst/>
                <a:gdLst/>
                <a:ahLst/>
                <a:cxnLst/>
                <a:rect r="r" b="b" t="t" l="l"/>
                <a:pathLst>
                  <a:path h="451711" w="1411622">
                    <a:moveTo>
                      <a:pt x="0" y="0"/>
                    </a:moveTo>
                    <a:lnTo>
                      <a:pt x="1411622" y="0"/>
                    </a:lnTo>
                    <a:lnTo>
                      <a:pt x="1411622" y="451711"/>
                    </a:lnTo>
                    <a:lnTo>
                      <a:pt x="0" y="451711"/>
                    </a:lnTo>
                    <a:close/>
                  </a:path>
                </a:pathLst>
              </a:custGeom>
              <a:solidFill>
                <a:srgbClr val="93C6AE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1411622" cy="51838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50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944748" y="6784614"/>
              <a:ext cx="7146335" cy="1360294"/>
              <a:chOff x="0" y="0"/>
              <a:chExt cx="1411622" cy="2687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1411622" cy="268700"/>
              </a:xfrm>
              <a:custGeom>
                <a:avLst/>
                <a:gdLst/>
                <a:ahLst/>
                <a:cxnLst/>
                <a:rect r="r" b="b" t="t" l="l"/>
                <a:pathLst>
                  <a:path h="268700" w="1411622">
                    <a:moveTo>
                      <a:pt x="0" y="0"/>
                    </a:moveTo>
                    <a:lnTo>
                      <a:pt x="1411622" y="0"/>
                    </a:lnTo>
                    <a:lnTo>
                      <a:pt x="1411622" y="268700"/>
                    </a:lnTo>
                    <a:lnTo>
                      <a:pt x="0" y="268700"/>
                    </a:lnTo>
                    <a:close/>
                  </a:path>
                </a:pathLst>
              </a:custGeom>
              <a:solidFill>
                <a:srgbClr val="93C6AE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66675"/>
                <a:ext cx="1411622" cy="335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50"/>
                  </a:lnSpc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1065595" y="2889884"/>
              <a:ext cx="2439194" cy="44046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446"/>
                </a:lnSpc>
              </a:pPr>
              <a:r>
                <a:rPr lang="en-US" sz="2600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model/</a:t>
              </a:r>
            </a:p>
            <a:p>
              <a:pPr algn="just">
                <a:lnSpc>
                  <a:spcPts val="4446"/>
                </a:lnSpc>
              </a:pPr>
            </a:p>
            <a:p>
              <a:pPr algn="just">
                <a:lnSpc>
                  <a:spcPts val="4446"/>
                </a:lnSpc>
              </a:pPr>
              <a:r>
                <a:rPr lang="en-US" sz="2600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templates/</a:t>
              </a:r>
            </a:p>
            <a:p>
              <a:pPr algn="just">
                <a:lnSpc>
                  <a:spcPts val="4446"/>
                </a:lnSpc>
              </a:pPr>
            </a:p>
            <a:p>
              <a:pPr algn="just">
                <a:lnSpc>
                  <a:spcPts val="4446"/>
                </a:lnSpc>
              </a:pPr>
            </a:p>
            <a:p>
              <a:pPr algn="just">
                <a:lnSpc>
                  <a:spcPts val="4446"/>
                </a:lnSpc>
              </a:pPr>
              <a:r>
                <a:rPr lang="en-US" sz="2600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static/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065595" y="1939290"/>
              <a:ext cx="1479153" cy="614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0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app.py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278989" y="1086512"/>
              <a:ext cx="1346994" cy="614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0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flask/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2131190" y="3554156"/>
              <a:ext cx="5404247" cy="614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0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genre_predictor_sgd.pkl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2131190" y="5186803"/>
              <a:ext cx="2381448" cy="12744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0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index.html</a:t>
              </a:r>
            </a:p>
            <a:p>
              <a:pPr algn="just">
                <a:lnSpc>
                  <a:spcPts val="390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result.html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2131190" y="7379036"/>
              <a:ext cx="2024856" cy="614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0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C2143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style.css</a:t>
              </a: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862977" y="3730573"/>
            <a:ext cx="7056834" cy="4264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7632"/>
              </a:lnSpc>
              <a:buFont typeface="Arial"/>
              <a:buChar char="•"/>
            </a:pPr>
            <a:r>
              <a:rPr lang="en-US" sz="3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Flask 웹 프레임워크 사용</a:t>
            </a:r>
          </a:p>
          <a:p>
            <a:pPr algn="l" marL="777240" indent="-388620" lvl="1">
              <a:lnSpc>
                <a:spcPts val="7632"/>
              </a:lnSpc>
              <a:buFont typeface="Arial"/>
              <a:buChar char="•"/>
            </a:pPr>
            <a:r>
              <a:rPr lang="en-US" sz="3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사용자가 책 제목을 입력하면,</a:t>
            </a:r>
          </a:p>
          <a:p>
            <a:pPr algn="just" marL="1554480" indent="-518160" lvl="2">
              <a:lnSpc>
                <a:spcPts val="6156"/>
              </a:lnSpc>
              <a:buAutoNum type="alphaLcPeriod" startAt="1"/>
            </a:pPr>
            <a:r>
              <a:rPr lang="en-US" sz="3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SBERT로 문장을 임베딩</a:t>
            </a:r>
          </a:p>
          <a:p>
            <a:pPr algn="just" marL="1554480" indent="-518160" lvl="2">
              <a:lnSpc>
                <a:spcPts val="6156"/>
              </a:lnSpc>
              <a:buAutoNum type="alphaLcPeriod" startAt="1"/>
            </a:pPr>
            <a:r>
              <a:rPr lang="en-US" sz="3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학습된 모델로 장르 예측</a:t>
            </a:r>
          </a:p>
          <a:p>
            <a:pPr algn="just" marL="1554480" indent="-518160" lvl="2">
              <a:lnSpc>
                <a:spcPts val="6156"/>
              </a:lnSpc>
              <a:buAutoNum type="alphaLcPeriod" startAt="1"/>
            </a:pPr>
            <a:r>
              <a:rPr lang="en-US" sz="3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결과를 HTML 페이지에 출력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673427" y="2996216"/>
            <a:ext cx="10941146" cy="2663136"/>
            <a:chOff x="0" y="0"/>
            <a:chExt cx="2881619" cy="70140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81619" cy="701402"/>
            </a:xfrm>
            <a:custGeom>
              <a:avLst/>
              <a:gdLst/>
              <a:ahLst/>
              <a:cxnLst/>
              <a:rect r="r" b="b" t="t" l="l"/>
              <a:pathLst>
                <a:path h="701402" w="2881619">
                  <a:moveTo>
                    <a:pt x="37503" y="0"/>
                  </a:moveTo>
                  <a:lnTo>
                    <a:pt x="2844116" y="0"/>
                  </a:lnTo>
                  <a:cubicBezTo>
                    <a:pt x="2854062" y="0"/>
                    <a:pt x="2863601" y="3951"/>
                    <a:pt x="2870634" y="10984"/>
                  </a:cubicBezTo>
                  <a:cubicBezTo>
                    <a:pt x="2877668" y="18017"/>
                    <a:pt x="2881619" y="27556"/>
                    <a:pt x="2881619" y="37503"/>
                  </a:cubicBezTo>
                  <a:lnTo>
                    <a:pt x="2881619" y="663899"/>
                  </a:lnTo>
                  <a:cubicBezTo>
                    <a:pt x="2881619" y="684612"/>
                    <a:pt x="2864828" y="701402"/>
                    <a:pt x="2844116" y="701402"/>
                  </a:cubicBezTo>
                  <a:lnTo>
                    <a:pt x="37503" y="701402"/>
                  </a:lnTo>
                  <a:cubicBezTo>
                    <a:pt x="27556" y="701402"/>
                    <a:pt x="18017" y="697451"/>
                    <a:pt x="10984" y="690418"/>
                  </a:cubicBezTo>
                  <a:cubicBezTo>
                    <a:pt x="3951" y="683385"/>
                    <a:pt x="0" y="673846"/>
                    <a:pt x="0" y="663899"/>
                  </a:cubicBezTo>
                  <a:lnTo>
                    <a:pt x="0" y="37503"/>
                  </a:lnTo>
                  <a:cubicBezTo>
                    <a:pt x="0" y="27556"/>
                    <a:pt x="3951" y="18017"/>
                    <a:pt x="10984" y="10984"/>
                  </a:cubicBezTo>
                  <a:cubicBezTo>
                    <a:pt x="18017" y="3951"/>
                    <a:pt x="27556" y="0"/>
                    <a:pt x="37503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23825"/>
              <a:ext cx="2881619" cy="825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999"/>
                </a:lnSpc>
              </a:pPr>
              <a:r>
                <a:rPr lang="en-US" sz="39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책을 처음 접하는 사람도</a:t>
              </a:r>
            </a:p>
            <a:p>
              <a:pPr algn="ctr">
                <a:lnSpc>
                  <a:spcPts val="5999"/>
                </a:lnSpc>
              </a:pPr>
              <a:r>
                <a:rPr lang="en-US" sz="39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제목만으로 장르를 빠르게 알 수 있음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913946" y="885825"/>
            <a:ext cx="2460108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활용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673427" y="6192752"/>
            <a:ext cx="10941146" cy="1998478"/>
            <a:chOff x="0" y="0"/>
            <a:chExt cx="2881619" cy="52634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81619" cy="526348"/>
            </a:xfrm>
            <a:custGeom>
              <a:avLst/>
              <a:gdLst/>
              <a:ahLst/>
              <a:cxnLst/>
              <a:rect r="r" b="b" t="t" l="l"/>
              <a:pathLst>
                <a:path h="526348" w="2881619">
                  <a:moveTo>
                    <a:pt x="37503" y="0"/>
                  </a:moveTo>
                  <a:lnTo>
                    <a:pt x="2844116" y="0"/>
                  </a:lnTo>
                  <a:cubicBezTo>
                    <a:pt x="2854062" y="0"/>
                    <a:pt x="2863601" y="3951"/>
                    <a:pt x="2870634" y="10984"/>
                  </a:cubicBezTo>
                  <a:cubicBezTo>
                    <a:pt x="2877668" y="18017"/>
                    <a:pt x="2881619" y="27556"/>
                    <a:pt x="2881619" y="37503"/>
                  </a:cubicBezTo>
                  <a:lnTo>
                    <a:pt x="2881619" y="488846"/>
                  </a:lnTo>
                  <a:cubicBezTo>
                    <a:pt x="2881619" y="498792"/>
                    <a:pt x="2877668" y="508331"/>
                    <a:pt x="2870634" y="515364"/>
                  </a:cubicBezTo>
                  <a:cubicBezTo>
                    <a:pt x="2863601" y="522397"/>
                    <a:pt x="2854062" y="526348"/>
                    <a:pt x="2844116" y="526348"/>
                  </a:cubicBezTo>
                  <a:lnTo>
                    <a:pt x="37503" y="526348"/>
                  </a:lnTo>
                  <a:cubicBezTo>
                    <a:pt x="27556" y="526348"/>
                    <a:pt x="18017" y="522397"/>
                    <a:pt x="10984" y="515364"/>
                  </a:cubicBezTo>
                  <a:cubicBezTo>
                    <a:pt x="3951" y="508331"/>
                    <a:pt x="0" y="498792"/>
                    <a:pt x="0" y="488846"/>
                  </a:cubicBezTo>
                  <a:lnTo>
                    <a:pt x="0" y="37503"/>
                  </a:lnTo>
                  <a:cubicBezTo>
                    <a:pt x="0" y="27556"/>
                    <a:pt x="3951" y="18017"/>
                    <a:pt x="10984" y="10984"/>
                  </a:cubicBezTo>
                  <a:cubicBezTo>
                    <a:pt x="18017" y="3951"/>
                    <a:pt x="27556" y="0"/>
                    <a:pt x="37503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23825"/>
              <a:ext cx="2881619" cy="6501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999"/>
                </a:lnSpc>
              </a:pPr>
              <a:r>
                <a:rPr lang="en-US" sz="39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추천 시스템이나 도서 분류 자동화에 활용 가능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1967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27616" y="3011305"/>
            <a:ext cx="15126670" cy="2132195"/>
            <a:chOff x="0" y="0"/>
            <a:chExt cx="3983979" cy="5615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983979" cy="561566"/>
            </a:xfrm>
            <a:custGeom>
              <a:avLst/>
              <a:gdLst/>
              <a:ahLst/>
              <a:cxnLst/>
              <a:rect r="r" b="b" t="t" l="l"/>
              <a:pathLst>
                <a:path h="561566" w="3983979">
                  <a:moveTo>
                    <a:pt x="10236" y="0"/>
                  </a:moveTo>
                  <a:lnTo>
                    <a:pt x="3973743" y="0"/>
                  </a:lnTo>
                  <a:cubicBezTo>
                    <a:pt x="3976458" y="0"/>
                    <a:pt x="3979061" y="1078"/>
                    <a:pt x="3980981" y="2998"/>
                  </a:cubicBezTo>
                  <a:cubicBezTo>
                    <a:pt x="3982900" y="4918"/>
                    <a:pt x="3983979" y="7521"/>
                    <a:pt x="3983979" y="10236"/>
                  </a:cubicBezTo>
                  <a:lnTo>
                    <a:pt x="3983979" y="551330"/>
                  </a:lnTo>
                  <a:cubicBezTo>
                    <a:pt x="3983979" y="554045"/>
                    <a:pt x="3982900" y="556648"/>
                    <a:pt x="3980981" y="558568"/>
                  </a:cubicBezTo>
                  <a:cubicBezTo>
                    <a:pt x="3979061" y="560487"/>
                    <a:pt x="3976458" y="561566"/>
                    <a:pt x="3973743" y="561566"/>
                  </a:cubicBezTo>
                  <a:lnTo>
                    <a:pt x="10236" y="561566"/>
                  </a:lnTo>
                  <a:cubicBezTo>
                    <a:pt x="7521" y="561566"/>
                    <a:pt x="4918" y="560487"/>
                    <a:pt x="2998" y="558568"/>
                  </a:cubicBezTo>
                  <a:cubicBezTo>
                    <a:pt x="1078" y="556648"/>
                    <a:pt x="0" y="554045"/>
                    <a:pt x="0" y="551330"/>
                  </a:cubicBezTo>
                  <a:lnTo>
                    <a:pt x="0" y="10236"/>
                  </a:lnTo>
                  <a:cubicBezTo>
                    <a:pt x="0" y="7521"/>
                    <a:pt x="1078" y="4918"/>
                    <a:pt x="2998" y="2998"/>
                  </a:cubicBezTo>
                  <a:cubicBezTo>
                    <a:pt x="4918" y="1078"/>
                    <a:pt x="7521" y="0"/>
                    <a:pt x="10236" y="0"/>
                  </a:cubicBezTo>
                  <a:close/>
                </a:path>
              </a:pathLst>
            </a:custGeom>
            <a:solidFill>
              <a:srgbClr val="FAF8F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3983979" cy="656816"/>
            </a:xfrm>
            <a:prstGeom prst="rect">
              <a:avLst/>
            </a:prstGeom>
          </p:spPr>
          <p:txBody>
            <a:bodyPr anchor="b" rtlCol="false" tIns="50800" lIns="50800" bIns="50800" rIns="50800"/>
            <a:lstStyle/>
            <a:p>
              <a:pPr algn="ctr">
                <a:lnSpc>
                  <a:spcPts val="4499"/>
                </a:lnSpc>
              </a:pPr>
              <a:r>
                <a:rPr lang="en-US" sz="2999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DB에서 책 제목과 장르 데이터를 읽어 학습용 모델을 만들고,</a:t>
              </a:r>
            </a:p>
            <a:p>
              <a:pPr algn="ctr">
                <a:lnSpc>
                  <a:spcPts val="4499"/>
                </a:lnSpc>
              </a:pPr>
              <a:r>
                <a:rPr lang="en-US" sz="2999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이 학습된 모델만을 사용해 빠르고 가벼운 실시간 장르 예측 서비스를 제공했다.</a:t>
              </a:r>
            </a:p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84779" y="2540770"/>
            <a:ext cx="16118442" cy="941068"/>
            <a:chOff x="0" y="0"/>
            <a:chExt cx="4245186" cy="24785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245186" cy="247853"/>
            </a:xfrm>
            <a:custGeom>
              <a:avLst/>
              <a:gdLst/>
              <a:ahLst/>
              <a:cxnLst/>
              <a:rect r="r" b="b" t="t" l="l"/>
              <a:pathLst>
                <a:path h="247853" w="4245186">
                  <a:moveTo>
                    <a:pt x="25457" y="0"/>
                  </a:moveTo>
                  <a:lnTo>
                    <a:pt x="4219730" y="0"/>
                  </a:lnTo>
                  <a:cubicBezTo>
                    <a:pt x="4226481" y="0"/>
                    <a:pt x="4232956" y="2682"/>
                    <a:pt x="4237730" y="7456"/>
                  </a:cubicBezTo>
                  <a:cubicBezTo>
                    <a:pt x="4242504" y="12230"/>
                    <a:pt x="4245186" y="18705"/>
                    <a:pt x="4245186" y="25457"/>
                  </a:cubicBezTo>
                  <a:lnTo>
                    <a:pt x="4245186" y="222397"/>
                  </a:lnTo>
                  <a:cubicBezTo>
                    <a:pt x="4245186" y="229148"/>
                    <a:pt x="4242504" y="235623"/>
                    <a:pt x="4237730" y="240397"/>
                  </a:cubicBezTo>
                  <a:cubicBezTo>
                    <a:pt x="4232956" y="245171"/>
                    <a:pt x="4226481" y="247853"/>
                    <a:pt x="4219730" y="247853"/>
                  </a:cubicBezTo>
                  <a:lnTo>
                    <a:pt x="25457" y="247853"/>
                  </a:lnTo>
                  <a:cubicBezTo>
                    <a:pt x="18705" y="247853"/>
                    <a:pt x="12230" y="245171"/>
                    <a:pt x="7456" y="240397"/>
                  </a:cubicBezTo>
                  <a:cubicBezTo>
                    <a:pt x="2682" y="235623"/>
                    <a:pt x="0" y="229148"/>
                    <a:pt x="0" y="222397"/>
                  </a:cubicBezTo>
                  <a:lnTo>
                    <a:pt x="0" y="25457"/>
                  </a:lnTo>
                  <a:cubicBezTo>
                    <a:pt x="0" y="18705"/>
                    <a:pt x="2682" y="12230"/>
                    <a:pt x="7456" y="7456"/>
                  </a:cubicBezTo>
                  <a:cubicBezTo>
                    <a:pt x="12230" y="2682"/>
                    <a:pt x="18705" y="0"/>
                    <a:pt x="25457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14300"/>
              <a:ext cx="4245186" cy="362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400"/>
                </a:lnSpc>
              </a:pPr>
              <a:r>
                <a:rPr lang="en-US" sz="3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DB는 학습에만 사용하고, 서비스는 저장된 모델만 불러와 가볍게 운영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812371" y="885825"/>
            <a:ext cx="2460108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결 론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527616" y="5807229"/>
            <a:ext cx="15126670" cy="1578531"/>
            <a:chOff x="0" y="0"/>
            <a:chExt cx="3983979" cy="41574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983979" cy="415745"/>
            </a:xfrm>
            <a:custGeom>
              <a:avLst/>
              <a:gdLst/>
              <a:ahLst/>
              <a:cxnLst/>
              <a:rect r="r" b="b" t="t" l="l"/>
              <a:pathLst>
                <a:path h="415745" w="3983979">
                  <a:moveTo>
                    <a:pt x="10236" y="0"/>
                  </a:moveTo>
                  <a:lnTo>
                    <a:pt x="3973743" y="0"/>
                  </a:lnTo>
                  <a:cubicBezTo>
                    <a:pt x="3976458" y="0"/>
                    <a:pt x="3979061" y="1078"/>
                    <a:pt x="3980981" y="2998"/>
                  </a:cubicBezTo>
                  <a:cubicBezTo>
                    <a:pt x="3982900" y="4918"/>
                    <a:pt x="3983979" y="7521"/>
                    <a:pt x="3983979" y="10236"/>
                  </a:cubicBezTo>
                  <a:lnTo>
                    <a:pt x="3983979" y="405509"/>
                  </a:lnTo>
                  <a:cubicBezTo>
                    <a:pt x="3983979" y="408224"/>
                    <a:pt x="3982900" y="410827"/>
                    <a:pt x="3980981" y="412747"/>
                  </a:cubicBezTo>
                  <a:cubicBezTo>
                    <a:pt x="3979061" y="414667"/>
                    <a:pt x="3976458" y="415745"/>
                    <a:pt x="3973743" y="415745"/>
                  </a:cubicBezTo>
                  <a:lnTo>
                    <a:pt x="10236" y="415745"/>
                  </a:lnTo>
                  <a:cubicBezTo>
                    <a:pt x="7521" y="415745"/>
                    <a:pt x="4918" y="414667"/>
                    <a:pt x="2998" y="412747"/>
                  </a:cubicBezTo>
                  <a:cubicBezTo>
                    <a:pt x="1078" y="410827"/>
                    <a:pt x="0" y="408224"/>
                    <a:pt x="0" y="405509"/>
                  </a:cubicBezTo>
                  <a:lnTo>
                    <a:pt x="0" y="10236"/>
                  </a:lnTo>
                  <a:cubicBezTo>
                    <a:pt x="0" y="7521"/>
                    <a:pt x="1078" y="4918"/>
                    <a:pt x="2998" y="2998"/>
                  </a:cubicBezTo>
                  <a:cubicBezTo>
                    <a:pt x="4918" y="1078"/>
                    <a:pt x="7521" y="0"/>
                    <a:pt x="10236" y="0"/>
                  </a:cubicBezTo>
                  <a:close/>
                </a:path>
              </a:pathLst>
            </a:custGeom>
            <a:solidFill>
              <a:srgbClr val="FAF8F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3983979" cy="510995"/>
            </a:xfrm>
            <a:prstGeom prst="rect">
              <a:avLst/>
            </a:prstGeom>
          </p:spPr>
          <p:txBody>
            <a:bodyPr anchor="b" rtlCol="false" tIns="50800" lIns="50800" bIns="50800" rIns="50800"/>
            <a:lstStyle/>
            <a:p>
              <a:pPr algn="ctr">
                <a:lnSpc>
                  <a:spcPts val="4499"/>
                </a:lnSpc>
              </a:pPr>
              <a:r>
                <a:rPr lang="en-US" sz="2999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모델 학습/예측이 빠르고 가볍다. (학습 시간 1~2분)</a:t>
              </a:r>
            </a:p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84779" y="5336695"/>
            <a:ext cx="16118442" cy="941068"/>
            <a:chOff x="0" y="0"/>
            <a:chExt cx="4245186" cy="24785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245186" cy="247853"/>
            </a:xfrm>
            <a:custGeom>
              <a:avLst/>
              <a:gdLst/>
              <a:ahLst/>
              <a:cxnLst/>
              <a:rect r="r" b="b" t="t" l="l"/>
              <a:pathLst>
                <a:path h="247853" w="4245186">
                  <a:moveTo>
                    <a:pt x="25457" y="0"/>
                  </a:moveTo>
                  <a:lnTo>
                    <a:pt x="4219730" y="0"/>
                  </a:lnTo>
                  <a:cubicBezTo>
                    <a:pt x="4226481" y="0"/>
                    <a:pt x="4232956" y="2682"/>
                    <a:pt x="4237730" y="7456"/>
                  </a:cubicBezTo>
                  <a:cubicBezTo>
                    <a:pt x="4242504" y="12230"/>
                    <a:pt x="4245186" y="18705"/>
                    <a:pt x="4245186" y="25457"/>
                  </a:cubicBezTo>
                  <a:lnTo>
                    <a:pt x="4245186" y="222397"/>
                  </a:lnTo>
                  <a:cubicBezTo>
                    <a:pt x="4245186" y="229148"/>
                    <a:pt x="4242504" y="235623"/>
                    <a:pt x="4237730" y="240397"/>
                  </a:cubicBezTo>
                  <a:cubicBezTo>
                    <a:pt x="4232956" y="245171"/>
                    <a:pt x="4226481" y="247853"/>
                    <a:pt x="4219730" y="247853"/>
                  </a:cubicBezTo>
                  <a:lnTo>
                    <a:pt x="25457" y="247853"/>
                  </a:lnTo>
                  <a:cubicBezTo>
                    <a:pt x="18705" y="247853"/>
                    <a:pt x="12230" y="245171"/>
                    <a:pt x="7456" y="240397"/>
                  </a:cubicBezTo>
                  <a:cubicBezTo>
                    <a:pt x="2682" y="235623"/>
                    <a:pt x="0" y="229148"/>
                    <a:pt x="0" y="222397"/>
                  </a:cubicBezTo>
                  <a:lnTo>
                    <a:pt x="0" y="25457"/>
                  </a:lnTo>
                  <a:cubicBezTo>
                    <a:pt x="0" y="18705"/>
                    <a:pt x="2682" y="12230"/>
                    <a:pt x="7456" y="7456"/>
                  </a:cubicBezTo>
                  <a:cubicBezTo>
                    <a:pt x="12230" y="2682"/>
                    <a:pt x="18705" y="0"/>
                    <a:pt x="25457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14300"/>
              <a:ext cx="4245186" cy="362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400"/>
                </a:lnSpc>
              </a:pPr>
              <a:r>
                <a:rPr lang="en-US" sz="3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SBERT 임베딩 + 초고속 SVM 조합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527616" y="8046795"/>
            <a:ext cx="15126670" cy="1578531"/>
            <a:chOff x="0" y="0"/>
            <a:chExt cx="3983979" cy="41574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983979" cy="415745"/>
            </a:xfrm>
            <a:custGeom>
              <a:avLst/>
              <a:gdLst/>
              <a:ahLst/>
              <a:cxnLst/>
              <a:rect r="r" b="b" t="t" l="l"/>
              <a:pathLst>
                <a:path h="415745" w="3983979">
                  <a:moveTo>
                    <a:pt x="10236" y="0"/>
                  </a:moveTo>
                  <a:lnTo>
                    <a:pt x="3973743" y="0"/>
                  </a:lnTo>
                  <a:cubicBezTo>
                    <a:pt x="3976458" y="0"/>
                    <a:pt x="3979061" y="1078"/>
                    <a:pt x="3980981" y="2998"/>
                  </a:cubicBezTo>
                  <a:cubicBezTo>
                    <a:pt x="3982900" y="4918"/>
                    <a:pt x="3983979" y="7521"/>
                    <a:pt x="3983979" y="10236"/>
                  </a:cubicBezTo>
                  <a:lnTo>
                    <a:pt x="3983979" y="405509"/>
                  </a:lnTo>
                  <a:cubicBezTo>
                    <a:pt x="3983979" y="408224"/>
                    <a:pt x="3982900" y="410827"/>
                    <a:pt x="3980981" y="412747"/>
                  </a:cubicBezTo>
                  <a:cubicBezTo>
                    <a:pt x="3979061" y="414667"/>
                    <a:pt x="3976458" y="415745"/>
                    <a:pt x="3973743" y="415745"/>
                  </a:cubicBezTo>
                  <a:lnTo>
                    <a:pt x="10236" y="415745"/>
                  </a:lnTo>
                  <a:cubicBezTo>
                    <a:pt x="7521" y="415745"/>
                    <a:pt x="4918" y="414667"/>
                    <a:pt x="2998" y="412747"/>
                  </a:cubicBezTo>
                  <a:cubicBezTo>
                    <a:pt x="1078" y="410827"/>
                    <a:pt x="0" y="408224"/>
                    <a:pt x="0" y="405509"/>
                  </a:cubicBezTo>
                  <a:lnTo>
                    <a:pt x="0" y="10236"/>
                  </a:lnTo>
                  <a:cubicBezTo>
                    <a:pt x="0" y="7521"/>
                    <a:pt x="1078" y="4918"/>
                    <a:pt x="2998" y="2998"/>
                  </a:cubicBezTo>
                  <a:cubicBezTo>
                    <a:pt x="4918" y="1078"/>
                    <a:pt x="7521" y="0"/>
                    <a:pt x="10236" y="0"/>
                  </a:cubicBezTo>
                  <a:close/>
                </a:path>
              </a:pathLst>
            </a:custGeom>
            <a:solidFill>
              <a:srgbClr val="FAF8F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3983979" cy="510995"/>
            </a:xfrm>
            <a:prstGeom prst="rect">
              <a:avLst/>
            </a:prstGeom>
          </p:spPr>
          <p:txBody>
            <a:bodyPr anchor="b" rtlCol="false" tIns="50800" lIns="50800" bIns="50800" rIns="50800"/>
            <a:lstStyle/>
            <a:p>
              <a:pPr algn="ctr">
                <a:lnSpc>
                  <a:spcPts val="4499"/>
                </a:lnSpc>
              </a:pPr>
              <a:r>
                <a:rPr lang="en-US" sz="2999">
                  <a:solidFill>
                    <a:srgbClr val="000000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저장된 모델만 사용하여 빠른 예측 제공</a:t>
              </a:r>
            </a:p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84779" y="7576261"/>
            <a:ext cx="16118442" cy="941068"/>
            <a:chOff x="0" y="0"/>
            <a:chExt cx="4245186" cy="24785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245186" cy="247853"/>
            </a:xfrm>
            <a:custGeom>
              <a:avLst/>
              <a:gdLst/>
              <a:ahLst/>
              <a:cxnLst/>
              <a:rect r="r" b="b" t="t" l="l"/>
              <a:pathLst>
                <a:path h="247853" w="4245186">
                  <a:moveTo>
                    <a:pt x="25457" y="0"/>
                  </a:moveTo>
                  <a:lnTo>
                    <a:pt x="4219730" y="0"/>
                  </a:lnTo>
                  <a:cubicBezTo>
                    <a:pt x="4226481" y="0"/>
                    <a:pt x="4232956" y="2682"/>
                    <a:pt x="4237730" y="7456"/>
                  </a:cubicBezTo>
                  <a:cubicBezTo>
                    <a:pt x="4242504" y="12230"/>
                    <a:pt x="4245186" y="18705"/>
                    <a:pt x="4245186" y="25457"/>
                  </a:cubicBezTo>
                  <a:lnTo>
                    <a:pt x="4245186" y="222397"/>
                  </a:lnTo>
                  <a:cubicBezTo>
                    <a:pt x="4245186" y="229148"/>
                    <a:pt x="4242504" y="235623"/>
                    <a:pt x="4237730" y="240397"/>
                  </a:cubicBezTo>
                  <a:cubicBezTo>
                    <a:pt x="4232956" y="245171"/>
                    <a:pt x="4226481" y="247853"/>
                    <a:pt x="4219730" y="247853"/>
                  </a:cubicBezTo>
                  <a:lnTo>
                    <a:pt x="25457" y="247853"/>
                  </a:lnTo>
                  <a:cubicBezTo>
                    <a:pt x="18705" y="247853"/>
                    <a:pt x="12230" y="245171"/>
                    <a:pt x="7456" y="240397"/>
                  </a:cubicBezTo>
                  <a:cubicBezTo>
                    <a:pt x="2682" y="235623"/>
                    <a:pt x="0" y="229148"/>
                    <a:pt x="0" y="222397"/>
                  </a:cubicBezTo>
                  <a:lnTo>
                    <a:pt x="0" y="25457"/>
                  </a:lnTo>
                  <a:cubicBezTo>
                    <a:pt x="0" y="18705"/>
                    <a:pt x="2682" y="12230"/>
                    <a:pt x="7456" y="7456"/>
                  </a:cubicBezTo>
                  <a:cubicBezTo>
                    <a:pt x="12230" y="2682"/>
                    <a:pt x="18705" y="0"/>
                    <a:pt x="25457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14300"/>
              <a:ext cx="4245186" cy="3621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400"/>
                </a:lnSpc>
              </a:pPr>
              <a:r>
                <a:rPr lang="en-US" sz="3600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Flask 웹 서비스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74963" y="598793"/>
            <a:ext cx="16949823" cy="8921186"/>
          </a:xfrm>
          <a:custGeom>
            <a:avLst/>
            <a:gdLst/>
            <a:ahLst/>
            <a:cxnLst/>
            <a:rect r="r" b="b" t="t" l="l"/>
            <a:pathLst>
              <a:path h="8921186" w="16949823">
                <a:moveTo>
                  <a:pt x="0" y="0"/>
                </a:moveTo>
                <a:lnTo>
                  <a:pt x="16949823" y="0"/>
                </a:lnTo>
                <a:lnTo>
                  <a:pt x="16949823" y="8921186"/>
                </a:lnTo>
                <a:lnTo>
                  <a:pt x="0" y="89211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375" t="0" r="-4426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811704" y="4216447"/>
            <a:ext cx="4876340" cy="1685879"/>
            <a:chOff x="0" y="0"/>
            <a:chExt cx="1284304" cy="4440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4304" cy="444017"/>
            </a:xfrm>
            <a:custGeom>
              <a:avLst/>
              <a:gdLst/>
              <a:ahLst/>
              <a:cxnLst/>
              <a:rect r="r" b="b" t="t" l="l"/>
              <a:pathLst>
                <a:path h="444017" w="1284304">
                  <a:moveTo>
                    <a:pt x="0" y="0"/>
                  </a:moveTo>
                  <a:lnTo>
                    <a:pt x="1284304" y="0"/>
                  </a:lnTo>
                  <a:lnTo>
                    <a:pt x="1284304" y="444017"/>
                  </a:lnTo>
                  <a:lnTo>
                    <a:pt x="0" y="444017"/>
                  </a:lnTo>
                  <a:close/>
                </a:path>
              </a:pathLst>
            </a:custGeom>
            <a:solidFill>
              <a:srgbClr val="DEAF5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33350"/>
              <a:ext cx="1284304" cy="577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46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951879" y="4194175"/>
            <a:ext cx="8384241" cy="1708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웹 시연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6830.0000" end="1324.1340"/>
                </p14:media>
              </p:ext>
            </p:extLst>
          </p:nvPr>
        </p:nvPicPr>
        <p:blipFill>
          <a:blip r:embed="rId2"/>
          <a:srcRect l="1279" t="7323" r="1788" b="2550"/>
          <a:stretch>
            <a:fillRect/>
          </a:stretch>
        </p:blipFill>
        <p:spPr>
          <a:xfrm flipH="false" flipV="false" rot="0">
            <a:off x="615641" y="417287"/>
            <a:ext cx="17056719" cy="94524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673427" y="3248892"/>
            <a:ext cx="10941146" cy="5542596"/>
            <a:chOff x="0" y="0"/>
            <a:chExt cx="2881619" cy="145977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81619" cy="1459778"/>
            </a:xfrm>
            <a:custGeom>
              <a:avLst/>
              <a:gdLst/>
              <a:ahLst/>
              <a:cxnLst/>
              <a:rect r="r" b="b" t="t" l="l"/>
              <a:pathLst>
                <a:path h="1459778" w="2881619">
                  <a:moveTo>
                    <a:pt x="37503" y="0"/>
                  </a:moveTo>
                  <a:lnTo>
                    <a:pt x="2844116" y="0"/>
                  </a:lnTo>
                  <a:cubicBezTo>
                    <a:pt x="2854062" y="0"/>
                    <a:pt x="2863601" y="3951"/>
                    <a:pt x="2870634" y="10984"/>
                  </a:cubicBezTo>
                  <a:cubicBezTo>
                    <a:pt x="2877668" y="18017"/>
                    <a:pt x="2881619" y="27556"/>
                    <a:pt x="2881619" y="37503"/>
                  </a:cubicBezTo>
                  <a:lnTo>
                    <a:pt x="2881619" y="1422276"/>
                  </a:lnTo>
                  <a:cubicBezTo>
                    <a:pt x="2881619" y="1442988"/>
                    <a:pt x="2864828" y="1459778"/>
                    <a:pt x="2844116" y="1459778"/>
                  </a:cubicBezTo>
                  <a:lnTo>
                    <a:pt x="37503" y="1459778"/>
                  </a:lnTo>
                  <a:cubicBezTo>
                    <a:pt x="27556" y="1459778"/>
                    <a:pt x="18017" y="1455827"/>
                    <a:pt x="10984" y="1448794"/>
                  </a:cubicBezTo>
                  <a:cubicBezTo>
                    <a:pt x="3951" y="1441761"/>
                    <a:pt x="0" y="1432222"/>
                    <a:pt x="0" y="1422276"/>
                  </a:cubicBezTo>
                  <a:lnTo>
                    <a:pt x="0" y="37503"/>
                  </a:lnTo>
                  <a:cubicBezTo>
                    <a:pt x="0" y="27556"/>
                    <a:pt x="3951" y="18017"/>
                    <a:pt x="10984" y="10984"/>
                  </a:cubicBezTo>
                  <a:cubicBezTo>
                    <a:pt x="18017" y="3951"/>
                    <a:pt x="27556" y="0"/>
                    <a:pt x="37503" y="0"/>
                  </a:cubicBezTo>
                  <a:close/>
                </a:path>
              </a:pathLst>
            </a:custGeom>
            <a:solidFill>
              <a:srgbClr val="1C214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0"/>
              <a:ext cx="2881619" cy="1745528"/>
            </a:xfrm>
            <a:prstGeom prst="rect">
              <a:avLst/>
            </a:prstGeom>
          </p:spPr>
          <p:txBody>
            <a:bodyPr anchor="ctr" rtlCol="false" tIns="63500" lIns="63500" bIns="63500" rIns="63500"/>
            <a:lstStyle/>
            <a:p>
              <a:pPr algn="l" marL="863599" indent="-431800" lvl="1">
                <a:lnSpc>
                  <a:spcPts val="767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데이터 전처리 - 아름</a:t>
              </a:r>
            </a:p>
            <a:p>
              <a:pPr algn="l" marL="863599" indent="-431800" lvl="1">
                <a:lnSpc>
                  <a:spcPts val="767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DB 테이블 구축 - 준혁</a:t>
              </a:r>
            </a:p>
            <a:p>
              <a:pPr algn="l" marL="863599" indent="-431800" lvl="1">
                <a:lnSpc>
                  <a:spcPts val="767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DB 테이블 연결 관리 - 경호</a:t>
              </a:r>
            </a:p>
            <a:p>
              <a:pPr algn="l" marL="863599" indent="-431800" lvl="1">
                <a:lnSpc>
                  <a:spcPts val="767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모델 학습 및 웹 구축 - 혜미, 정혜</a:t>
              </a:r>
            </a:p>
            <a:p>
              <a:pPr algn="l" marL="863599" indent="-431800" lvl="1">
                <a:lnSpc>
                  <a:spcPts val="767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210 다락방"/>
                  <a:ea typeface="210 다락방"/>
                  <a:cs typeface="210 다락방"/>
                  <a:sym typeface="210 다락방"/>
                </a:rPr>
                <a:t>ppt - 모두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874452" y="885825"/>
            <a:ext cx="4539096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분담표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284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01011" y="1272864"/>
            <a:ext cx="8209327" cy="7985436"/>
          </a:xfrm>
          <a:custGeom>
            <a:avLst/>
            <a:gdLst/>
            <a:ahLst/>
            <a:cxnLst/>
            <a:rect r="r" b="b" t="t" l="l"/>
            <a:pathLst>
              <a:path h="7985436" w="8209327">
                <a:moveTo>
                  <a:pt x="0" y="0"/>
                </a:moveTo>
                <a:lnTo>
                  <a:pt x="8209327" y="0"/>
                </a:lnTo>
                <a:lnTo>
                  <a:pt x="8209327" y="7985436"/>
                </a:lnTo>
                <a:lnTo>
                  <a:pt x="0" y="79854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144000" y="3974565"/>
            <a:ext cx="7546430" cy="2477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088"/>
              </a:lnSpc>
            </a:pPr>
            <a:r>
              <a:rPr lang="en-US" sz="84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감사합니다</a:t>
            </a:r>
          </a:p>
          <a:p>
            <a:pPr algn="ctr" marL="0" indent="0" lvl="0">
              <a:lnSpc>
                <a:spcPts val="8580"/>
              </a:lnSpc>
            </a:pPr>
            <a:r>
              <a:rPr lang="en-US" sz="6500" strike="noStrike" u="none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284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885825"/>
            <a:ext cx="9604273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주제 선정 이유?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3543" y="2543175"/>
            <a:ext cx="10020208" cy="6877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8828" indent="-399414" lvl="1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책을 고를 때 제목을 먼저 본다</a:t>
            </a:r>
          </a:p>
          <a:p>
            <a:pPr algn="l">
              <a:lnSpc>
                <a:spcPts val="4200"/>
              </a:lnSpc>
            </a:pP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→ </a:t>
            </a: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요즘 사람들은 책 제목을 보고 흥미를 가지는 경우가 많음</a:t>
            </a:r>
          </a:p>
          <a:p>
            <a:pPr algn="l">
              <a:lnSpc>
                <a:spcPts val="4200"/>
              </a:lnSpc>
            </a:pP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→ </a:t>
            </a:r>
            <a:r>
              <a:rPr lang="en-US" sz="2800">
                <a:solidFill>
                  <a:srgbClr val="0097B2"/>
                </a:solidFill>
                <a:latin typeface="210 다락방"/>
                <a:ea typeface="210 다락방"/>
                <a:cs typeface="210 다락방"/>
                <a:sym typeface="210 다락방"/>
              </a:rPr>
              <a:t>문제 인식</a:t>
            </a:r>
          </a:p>
          <a:p>
            <a:pPr algn="l">
              <a:lnSpc>
                <a:spcPts val="4200"/>
              </a:lnSpc>
            </a:pPr>
          </a:p>
          <a:p>
            <a:pPr algn="l" marL="798828" indent="-399414" lvl="1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제목만으로는 장르를 알기 어렵다</a:t>
            </a:r>
          </a:p>
          <a:p>
            <a:pPr algn="l">
              <a:lnSpc>
                <a:spcPts val="4200"/>
              </a:lnSpc>
            </a:pP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</a:t>
            </a: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→ 어떤 책인지 파악하려면 리뷰나 소개를 추가로 찾아봐야 함</a:t>
            </a:r>
          </a:p>
          <a:p>
            <a:pPr algn="l">
              <a:lnSpc>
                <a:spcPts val="4200"/>
              </a:lnSpc>
            </a:pP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→ </a:t>
            </a:r>
            <a:r>
              <a:rPr lang="en-US" sz="2800">
                <a:solidFill>
                  <a:srgbClr val="0097B2"/>
                </a:solidFill>
                <a:latin typeface="210 다락방"/>
                <a:ea typeface="210 다락방"/>
                <a:cs typeface="210 다락방"/>
                <a:sym typeface="210 다락방"/>
              </a:rPr>
              <a:t>불편함 발생</a:t>
            </a:r>
          </a:p>
          <a:p>
            <a:pPr algn="l">
              <a:lnSpc>
                <a:spcPts val="4200"/>
              </a:lnSpc>
            </a:pPr>
          </a:p>
          <a:p>
            <a:pPr algn="l" marL="798828" indent="-399414" lvl="1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책 제목만으로 장르를 예측하면 더 편리할 것</a:t>
            </a:r>
          </a:p>
          <a:p>
            <a:pPr algn="l">
              <a:lnSpc>
                <a:spcPts val="4200"/>
              </a:lnSpc>
            </a:pP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</a:t>
            </a: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→ 이 과정을 자동화하면 독자들에게 도움이 될거라 생각</a:t>
            </a:r>
          </a:p>
          <a:p>
            <a:pPr algn="l">
              <a:lnSpc>
                <a:spcPts val="4200"/>
              </a:lnSpc>
            </a:pP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→ </a:t>
            </a:r>
            <a:r>
              <a:rPr lang="en-US" sz="2800">
                <a:solidFill>
                  <a:srgbClr val="0097B2"/>
                </a:solidFill>
                <a:latin typeface="210 다락방"/>
                <a:ea typeface="210 다락방"/>
                <a:cs typeface="210 다락방"/>
                <a:sym typeface="210 다락방"/>
              </a:rPr>
              <a:t>해결 아이디어 및 주제 선정 계기</a:t>
            </a:r>
          </a:p>
          <a:p>
            <a:pPr algn="l">
              <a:lnSpc>
                <a:spcPts val="4200"/>
              </a:lnSpc>
            </a:pPr>
            <a:r>
              <a:rPr lang="en-US" sz="28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463750" y="1760820"/>
            <a:ext cx="7239198" cy="6765359"/>
          </a:xfrm>
          <a:custGeom>
            <a:avLst/>
            <a:gdLst/>
            <a:ahLst/>
            <a:cxnLst/>
            <a:rect r="r" b="b" t="t" l="l"/>
            <a:pathLst>
              <a:path h="6765359" w="7239198">
                <a:moveTo>
                  <a:pt x="0" y="0"/>
                </a:moveTo>
                <a:lnTo>
                  <a:pt x="7239198" y="0"/>
                </a:lnTo>
                <a:lnTo>
                  <a:pt x="7239198" y="6765360"/>
                </a:lnTo>
                <a:lnTo>
                  <a:pt x="0" y="67653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427812" y="643580"/>
            <a:ext cx="5432375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원본 데이터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651672" y="8875086"/>
            <a:ext cx="1607628" cy="766428"/>
          </a:xfrm>
          <a:custGeom>
            <a:avLst/>
            <a:gdLst/>
            <a:ahLst/>
            <a:cxnLst/>
            <a:rect r="r" b="b" t="t" l="l"/>
            <a:pathLst>
              <a:path h="766428" w="1607628">
                <a:moveTo>
                  <a:pt x="0" y="0"/>
                </a:moveTo>
                <a:lnTo>
                  <a:pt x="1607628" y="0"/>
                </a:lnTo>
                <a:lnTo>
                  <a:pt x="1607628" y="766428"/>
                </a:lnTo>
                <a:lnTo>
                  <a:pt x="0" y="7664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839268" y="8986837"/>
            <a:ext cx="812403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Barlow SemiCondensed Bold"/>
                <a:ea typeface="Barlow SemiCondensed Bold"/>
                <a:cs typeface="Barlow SemiCondensed Bold"/>
                <a:sym typeface="Barlow SemiCondensed Bold"/>
              </a:rPr>
              <a:t>출처 : </a:t>
            </a:r>
          </a:p>
        </p:txBody>
      </p: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935040" y="2428875"/>
          <a:ext cx="7402618" cy="5429250"/>
        </p:xfrm>
        <a:graphic>
          <a:graphicData uri="http://schemas.openxmlformats.org/drawingml/2006/table">
            <a:tbl>
              <a:tblPr/>
              <a:tblGrid>
                <a:gridCol w="3701309"/>
                <a:gridCol w="3701309"/>
              </a:tblGrid>
              <a:tr h="1026378"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Books_df.csv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Books_df.csv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</a:tr>
              <a:tr h="4402872">
                <a:tc>
                  <a:txBody>
                    <a:bodyPr anchor="t" rtlCol="false"/>
                    <a:lstStyle/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Id</a:t>
                      </a: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T</a:t>
                      </a: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itle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Author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Main Genre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Sub Genre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Type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Price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Rating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No. of People rated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URLs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번호</a:t>
                      </a: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제목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작가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메인 장르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서브 장르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책 커버 타입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가격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평점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평가한 사람 수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구매 주소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8931238" y="2173605"/>
          <a:ext cx="8423312" cy="2362200"/>
        </p:xfrm>
        <a:graphic>
          <a:graphicData uri="http://schemas.openxmlformats.org/drawingml/2006/table">
            <a:tbl>
              <a:tblPr/>
              <a:tblGrid>
                <a:gridCol w="4211656"/>
                <a:gridCol w="4211656"/>
              </a:tblGrid>
              <a:tr h="1035883"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Genre_df.csv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Genre_df.csv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</a:tr>
              <a:tr h="1326317">
                <a:tc>
                  <a:txBody>
                    <a:bodyPr anchor="t" rtlCol="false"/>
                    <a:lstStyle/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T</a:t>
                      </a: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itle</a:t>
                      </a: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Number of sub-genres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URL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메인 장르</a:t>
                      </a: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하위 서브 장르 수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구매 주소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9316960" y="5267325"/>
          <a:ext cx="7651867" cy="2800350"/>
        </p:xfrm>
        <a:graphic>
          <a:graphicData uri="http://schemas.openxmlformats.org/drawingml/2006/table">
            <a:tbl>
              <a:tblPr/>
              <a:tblGrid>
                <a:gridCol w="3949933"/>
                <a:gridCol w="3701934"/>
              </a:tblGrid>
              <a:tr h="1033233"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Sub_Genre_df.csv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1C2143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Sub_Genre_df.csv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</a:tr>
              <a:tr h="1767117">
                <a:tc>
                  <a:txBody>
                    <a:bodyPr anchor="t" rtlCol="false"/>
                    <a:lstStyle/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T</a:t>
                      </a: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itle</a:t>
                      </a: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Main Genre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No. of Books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URLs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하위 장르</a:t>
                      </a: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메인 장르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하위 장르 기준 분류 수</a:t>
                      </a:r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구매 주소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935040" y="8751261"/>
            <a:ext cx="9574709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8" indent="-431799" lvl="1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아마존에서 판매중인 책 리스트 7928개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84221" y="8031480"/>
            <a:ext cx="1504256" cy="38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기본데이터셋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02734" y="4627245"/>
            <a:ext cx="2080320" cy="38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메인장르 데이터셋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02734" y="8162925"/>
            <a:ext cx="2080320" cy="38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하위장르 데이터셋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875863" y="885825"/>
            <a:ext cx="6536275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Table 설명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545898" y="558828"/>
            <a:ext cx="3292487" cy="2544194"/>
          </a:xfrm>
          <a:custGeom>
            <a:avLst/>
            <a:gdLst/>
            <a:ahLst/>
            <a:cxnLst/>
            <a:rect r="r" b="b" t="t" l="l"/>
            <a:pathLst>
              <a:path h="2544194" w="3292487">
                <a:moveTo>
                  <a:pt x="0" y="0"/>
                </a:moveTo>
                <a:lnTo>
                  <a:pt x="3292487" y="0"/>
                </a:lnTo>
                <a:lnTo>
                  <a:pt x="3292487" y="2544194"/>
                </a:lnTo>
                <a:lnTo>
                  <a:pt x="0" y="25441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33450" y="2723220"/>
            <a:ext cx="16452752" cy="6353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8" indent="-431799" lvl="1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books : 책 번호, 작가, 책 커버 종류, 가격, 구매 주소</a:t>
            </a:r>
          </a:p>
          <a:p>
            <a:pPr algn="l">
              <a:lnSpc>
                <a:spcPts val="3749"/>
              </a:lnSpc>
            </a:pPr>
          </a:p>
          <a:p>
            <a:pPr algn="l" marL="863599" indent="-431800" lvl="1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book_genres : 책 번호와 메인 장르, </a:t>
            </a: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서브 장르</a:t>
            </a:r>
          </a:p>
          <a:p>
            <a:pPr algn="l">
              <a:lnSpc>
                <a:spcPts val="3749"/>
              </a:lnSpc>
            </a:pPr>
          </a:p>
          <a:p>
            <a:pPr algn="l" marL="863599" indent="-431800" lvl="1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book_ratings : 책 평점,</a:t>
            </a: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 평점을 매긴 사람 수</a:t>
            </a:r>
          </a:p>
          <a:p>
            <a:pPr algn="l">
              <a:lnSpc>
                <a:spcPts val="3749"/>
              </a:lnSpc>
            </a:pPr>
          </a:p>
          <a:p>
            <a:pPr algn="l" marL="863599" indent="-431800" lvl="1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main_genres : 메인</a:t>
            </a: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 장르 번호, 메인 장르 종류, 하위 장르 수,</a:t>
            </a: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 구매 주소</a:t>
            </a:r>
          </a:p>
          <a:p>
            <a:pPr algn="l">
              <a:lnSpc>
                <a:spcPts val="3749"/>
              </a:lnSpc>
            </a:pPr>
          </a:p>
          <a:p>
            <a:pPr algn="l" marL="863599" indent="-431800" lvl="1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sub_genres : 하위 장르 번호, 하위</a:t>
            </a: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 장르 종류, 메인 장르 번호,</a:t>
            </a:r>
          </a:p>
          <a:p>
            <a:pPr algn="l">
              <a:lnSpc>
                <a:spcPts val="5999"/>
              </a:lnSpc>
            </a:pP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                       </a:t>
            </a: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하위 장르별 개수, 구매 주소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2096553"/>
            <a:ext cx="15580023" cy="699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8" indent="-431799" lvl="1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Books_df.csv → </a:t>
            </a:r>
            <a:r>
              <a:rPr lang="en-US" sz="3999">
                <a:solidFill>
                  <a:srgbClr val="0097B2"/>
                </a:solidFill>
                <a:latin typeface="210 다락방"/>
                <a:ea typeface="210 다락방"/>
                <a:cs typeface="210 다락방"/>
                <a:sym typeface="210 다락방"/>
              </a:rPr>
              <a:t>books, book_genres, book_ratings (table)</a:t>
            </a:r>
          </a:p>
          <a:p>
            <a:pPr algn="l" marL="1295406" indent="-431802" lvl="2">
              <a:lnSpc>
                <a:spcPts val="45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장르와 평점을 분리, books의 book_id를 기준으로 각 테이블 연결</a:t>
            </a:r>
          </a:p>
          <a:p>
            <a:pPr algn="l">
              <a:lnSpc>
                <a:spcPts val="1499"/>
              </a:lnSpc>
            </a:pPr>
          </a:p>
          <a:p>
            <a:pPr algn="l" marL="863598" indent="-431799" lvl="1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Genre_df.csv → </a:t>
            </a:r>
            <a:r>
              <a:rPr lang="en-US" sz="3999">
                <a:solidFill>
                  <a:srgbClr val="0097B2"/>
                </a:solidFill>
                <a:latin typeface="210 다락방"/>
                <a:ea typeface="210 다락방"/>
                <a:cs typeface="210 다락방"/>
                <a:sym typeface="210 다락방"/>
              </a:rPr>
              <a:t>main_genres (table)</a:t>
            </a:r>
          </a:p>
          <a:p>
            <a:pPr algn="l" marL="1295406" indent="-431802" lvl="2">
              <a:lnSpc>
                <a:spcPts val="45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메인 장르별 번호 생성 (main_genre_id), </a:t>
            </a:r>
            <a:r>
              <a:rPr lang="en-US" sz="3000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book_genres의 main_genre_id와 연결</a:t>
            </a:r>
          </a:p>
          <a:p>
            <a:pPr algn="l">
              <a:lnSpc>
                <a:spcPts val="1499"/>
              </a:lnSpc>
            </a:pPr>
          </a:p>
          <a:p>
            <a:pPr algn="l" marL="863598" indent="-431799" lvl="1">
              <a:lnSpc>
                <a:spcPts val="59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Sub_Genre_df.csv → </a:t>
            </a:r>
            <a:r>
              <a:rPr lang="en-US" sz="3999">
                <a:solidFill>
                  <a:srgbClr val="0097B2"/>
                </a:solidFill>
                <a:latin typeface="210 다락방"/>
                <a:ea typeface="210 다락방"/>
                <a:cs typeface="210 다락방"/>
                <a:sym typeface="210 다락방"/>
              </a:rPr>
              <a:t>sub_genres (table)</a:t>
            </a:r>
          </a:p>
          <a:p>
            <a:pPr algn="l" marL="1295406" indent="-431802" lvl="2">
              <a:lnSpc>
                <a:spcPts val="45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서브 장르별 번호 생성 (sub_genre_id), book_genres의 sub_genre_id와 연결</a:t>
            </a:r>
          </a:p>
          <a:p>
            <a:pPr algn="l" marL="1295406" indent="-431802" lvl="2">
              <a:lnSpc>
                <a:spcPts val="45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매칭되는 메인 장르 이름을 main_genres의 main_genre_id로 변경</a:t>
            </a:r>
          </a:p>
          <a:p>
            <a:pPr algn="l">
              <a:lnSpc>
                <a:spcPts val="3000"/>
              </a:lnSpc>
            </a:pP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 </a:t>
            </a:r>
            <a:r>
              <a:rPr lang="en-US" sz="3000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※ sub_genres의 main_genre_id를 book_genres가 아닌 main_genres로 연결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     서브 장르는 메인 장르의 하위 분류로 바뀌는 것이기에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latin typeface="210 다락방"/>
                <a:ea typeface="210 다락방"/>
                <a:cs typeface="210 다락방"/>
                <a:sym typeface="210 다락방"/>
              </a:rPr>
              <a:t>            별개로 받아오는게 아닌 메인 장르에 종속되는 형식으로 테이블을 구성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339087" y="613054"/>
            <a:ext cx="9609826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DB Table 생성 과정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4944931" y="2295788"/>
          <a:ext cx="2115674" cy="4448175"/>
        </p:xfrm>
        <a:graphic>
          <a:graphicData uri="http://schemas.openxmlformats.org/drawingml/2006/table">
            <a:tbl>
              <a:tblPr/>
              <a:tblGrid>
                <a:gridCol w="780745"/>
              </a:tblGrid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000000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books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28474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FFFFFF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book_id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author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type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price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url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4506502" y="537345"/>
            <a:ext cx="9274995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엔티티 관계도</a:t>
            </a:r>
          </a:p>
        </p:txBody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190938" y="1929075"/>
          <a:ext cx="3315565" cy="3714750"/>
        </p:xfrm>
        <a:graphic>
          <a:graphicData uri="http://schemas.openxmlformats.org/drawingml/2006/table">
            <a:tbl>
              <a:tblPr/>
              <a:tblGrid>
                <a:gridCol w="1931511"/>
              </a:tblGrid>
              <a:tr h="7429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000000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main_genres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28474"/>
                    </a:solidFill>
                  </a:tcPr>
                </a:tc>
              </a:tr>
              <a:tr h="7429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FFFFFF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main_genre_id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29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title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29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num_subgenres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29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url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5411182" y="4810125"/>
          <a:ext cx="3203661" cy="4448175"/>
        </p:xfrm>
        <a:graphic>
          <a:graphicData uri="http://schemas.openxmlformats.org/drawingml/2006/table">
            <a:tbl>
              <a:tblPr/>
              <a:tblGrid>
                <a:gridCol w="1802874"/>
              </a:tblGrid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000000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sub_genres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28474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FFFFFF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sub_genre_id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title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main_genre_id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no_of_books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13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url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0026423" y="6010088"/>
          <a:ext cx="4059047" cy="2981325"/>
        </p:xfrm>
        <a:graphic>
          <a:graphicData uri="http://schemas.openxmlformats.org/drawingml/2006/table">
            <a:tbl>
              <a:tblPr/>
              <a:tblGrid>
                <a:gridCol w="2900668"/>
              </a:tblGrid>
              <a:tr h="7453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000000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book_ratings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28474"/>
                    </a:solidFill>
                  </a:tcPr>
                </a:tc>
              </a:tr>
              <a:tr h="7453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FFFFFF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book_id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53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rating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53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no_of_people_rated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9722451" y="2295788"/>
          <a:ext cx="3040497" cy="2981325"/>
        </p:xfrm>
        <a:graphic>
          <a:graphicData uri="http://schemas.openxmlformats.org/drawingml/2006/table">
            <a:tbl>
              <a:tblPr/>
              <a:tblGrid>
                <a:gridCol w="1622716"/>
              </a:tblGrid>
              <a:tr h="7453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000000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book_genres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28474"/>
                    </a:solidFill>
                  </a:tcPr>
                </a:tc>
              </a:tr>
              <a:tr h="7453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pc="174">
                          <a:solidFill>
                            <a:srgbClr val="FFFFFF"/>
                          </a:solidFill>
                          <a:latin typeface="Barlow SemiCondensed Bold"/>
                          <a:ea typeface="Barlow SemiCondensed Bold"/>
                          <a:cs typeface="Barlow SemiCondensed Bold"/>
                          <a:sym typeface="Barlow SemiCondensed Bold"/>
                        </a:rPr>
                        <a:t>book_id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53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main_genre_id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  <a:tr h="7453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spc="174">
                          <a:solidFill>
                            <a:srgbClr val="FFFFFF"/>
                          </a:solidFill>
                          <a:latin typeface="Barlow SemiCondensed"/>
                          <a:ea typeface="Barlow SemiCondensed"/>
                          <a:cs typeface="Barlow SemiCondensed"/>
                          <a:sym typeface="Barlow SemiCondensed"/>
                        </a:rPr>
                        <a:t>sub_genre_id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6284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CBBB"/>
                    </a:solidFill>
                  </a:tcPr>
                </a:tc>
              </a:tr>
            </a:tbl>
          </a:graphicData>
        </a:graphic>
      </p:graphicFrame>
      <p:sp>
        <p:nvSpPr>
          <p:cNvPr name="AutoShape 11" id="11"/>
          <p:cNvSpPr/>
          <p:nvPr/>
        </p:nvSpPr>
        <p:spPr>
          <a:xfrm flipH="true" flipV="true">
            <a:off x="12762947" y="3352881"/>
            <a:ext cx="2181984" cy="9736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2" id="12"/>
          <p:cNvSpPr/>
          <p:nvPr/>
        </p:nvSpPr>
        <p:spPr>
          <a:xfrm flipH="true">
            <a:off x="8614844" y="4863430"/>
            <a:ext cx="1107607" cy="112342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3" id="13"/>
          <p:cNvSpPr/>
          <p:nvPr/>
        </p:nvSpPr>
        <p:spPr>
          <a:xfrm flipH="true">
            <a:off x="14085470" y="3450242"/>
            <a:ext cx="859461" cy="364538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4" id="14"/>
          <p:cNvSpPr/>
          <p:nvPr/>
        </p:nvSpPr>
        <p:spPr>
          <a:xfrm>
            <a:off x="4506502" y="3128778"/>
            <a:ext cx="5215948" cy="96040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5" id="15"/>
          <p:cNvSpPr/>
          <p:nvPr/>
        </p:nvSpPr>
        <p:spPr>
          <a:xfrm flipH="true" flipV="true">
            <a:off x="4506502" y="3128778"/>
            <a:ext cx="904680" cy="437197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oval" len="lg" w="lg"/>
            <a:tailEnd type="oval" len="lg" w="lg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594403" y="885825"/>
            <a:ext cx="7099194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테이블 내부 소개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773559" y="2792110"/>
          <a:ext cx="16740883" cy="5810250"/>
        </p:xfrm>
        <a:graphic>
          <a:graphicData uri="http://schemas.openxmlformats.org/drawingml/2006/table">
            <a:tbl>
              <a:tblPr/>
              <a:tblGrid>
                <a:gridCol w="2539131"/>
                <a:gridCol w="6680820"/>
                <a:gridCol w="7520932"/>
              </a:tblGrid>
              <a:tr h="58486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테이블 이름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주요 컬럼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예시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</a:tr>
              <a:tr h="10450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books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book_id, title, author,</a:t>
                      </a: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type, price, url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(1, The Complete..., Arthur Conan Doyle,</a:t>
                      </a: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Paperback, 169, URL)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450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book_genres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book_id, sub_genre_id,</a:t>
                      </a: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main_genre_id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(3, 2, 660)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450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book_ratings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book_id, rating,</a:t>
                      </a: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no_of_people_rated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(3, 4.6, 50016)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450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main_genres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main_genre_id, title,</a:t>
                      </a: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num_subgenres, url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(1, Action &amp; Adventure, 0, URL)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450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sub_genres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sub_genre_id, title, main_genre_id,</a:t>
                      </a: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no_of_books, url</a:t>
                      </a:r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1C2143"/>
                          </a:solidFill>
                          <a:latin typeface="210 다락방"/>
                          <a:ea typeface="210 다락방"/>
                          <a:cs typeface="210 다락방"/>
                          <a:sym typeface="210 다락방"/>
                        </a:rPr>
                        <a:t>(659, Architecture, 2, 100, URL)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1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543" y="346016"/>
            <a:ext cx="17400915" cy="9594967"/>
            <a:chOff x="0" y="0"/>
            <a:chExt cx="4582957" cy="2527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2957" cy="2527070"/>
            </a:xfrm>
            <a:custGeom>
              <a:avLst/>
              <a:gdLst/>
              <a:ahLst/>
              <a:cxnLst/>
              <a:rect r="r" b="b" t="t" l="l"/>
              <a:pathLst>
                <a:path h="2527070" w="4582957">
                  <a:moveTo>
                    <a:pt x="22691" y="0"/>
                  </a:moveTo>
                  <a:lnTo>
                    <a:pt x="4560267" y="0"/>
                  </a:lnTo>
                  <a:cubicBezTo>
                    <a:pt x="4572798" y="0"/>
                    <a:pt x="4582957" y="10159"/>
                    <a:pt x="4582957" y="22691"/>
                  </a:cubicBezTo>
                  <a:lnTo>
                    <a:pt x="4582957" y="2504379"/>
                  </a:lnTo>
                  <a:cubicBezTo>
                    <a:pt x="4582957" y="2516911"/>
                    <a:pt x="4572798" y="2527070"/>
                    <a:pt x="4560267" y="2527070"/>
                  </a:cubicBezTo>
                  <a:lnTo>
                    <a:pt x="22691" y="2527070"/>
                  </a:lnTo>
                  <a:cubicBezTo>
                    <a:pt x="10159" y="2527070"/>
                    <a:pt x="0" y="2516911"/>
                    <a:pt x="0" y="2504379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DBCBB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582957" cy="25937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706342" y="822898"/>
            <a:ext cx="7506900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00"/>
              </a:lnSpc>
            </a:pPr>
            <a:r>
              <a:rPr lang="en-US" sz="7000">
                <a:solidFill>
                  <a:srgbClr val="1C2143"/>
                </a:solidFill>
                <a:latin typeface="210 수퍼사이즈 Black 3D"/>
                <a:ea typeface="210 수퍼사이즈 Black 3D"/>
                <a:cs typeface="210 수퍼사이즈 Black 3D"/>
                <a:sym typeface="210 수퍼사이즈 Black 3D"/>
              </a:rPr>
              <a:t>데이터 준비 과정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543166" y="7385301"/>
            <a:ext cx="3251934" cy="2512858"/>
          </a:xfrm>
          <a:custGeom>
            <a:avLst/>
            <a:gdLst/>
            <a:ahLst/>
            <a:cxnLst/>
            <a:rect r="r" b="b" t="t" l="l"/>
            <a:pathLst>
              <a:path h="2512858" w="3251934">
                <a:moveTo>
                  <a:pt x="0" y="0"/>
                </a:moveTo>
                <a:lnTo>
                  <a:pt x="3251933" y="0"/>
                </a:lnTo>
                <a:lnTo>
                  <a:pt x="3251933" y="2512858"/>
                </a:lnTo>
                <a:lnTo>
                  <a:pt x="0" y="2512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43543" y="4872444"/>
            <a:ext cx="3251934" cy="2512858"/>
          </a:xfrm>
          <a:custGeom>
            <a:avLst/>
            <a:gdLst/>
            <a:ahLst/>
            <a:cxnLst/>
            <a:rect r="r" b="b" t="t" l="l"/>
            <a:pathLst>
              <a:path h="2512858" w="3251934">
                <a:moveTo>
                  <a:pt x="0" y="0"/>
                </a:moveTo>
                <a:lnTo>
                  <a:pt x="3251933" y="0"/>
                </a:lnTo>
                <a:lnTo>
                  <a:pt x="3251933" y="2512857"/>
                </a:lnTo>
                <a:lnTo>
                  <a:pt x="0" y="25128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43543" y="2359586"/>
            <a:ext cx="3251934" cy="2512858"/>
          </a:xfrm>
          <a:custGeom>
            <a:avLst/>
            <a:gdLst/>
            <a:ahLst/>
            <a:cxnLst/>
            <a:rect r="r" b="b" t="t" l="l"/>
            <a:pathLst>
              <a:path h="2512858" w="3251934">
                <a:moveTo>
                  <a:pt x="0" y="0"/>
                </a:moveTo>
                <a:lnTo>
                  <a:pt x="3251933" y="0"/>
                </a:lnTo>
                <a:lnTo>
                  <a:pt x="3251933" y="2512858"/>
                </a:lnTo>
                <a:lnTo>
                  <a:pt x="0" y="2512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931356" y="2915919"/>
            <a:ext cx="11301259" cy="1857532"/>
          </a:xfrm>
          <a:custGeom>
            <a:avLst/>
            <a:gdLst/>
            <a:ahLst/>
            <a:cxnLst/>
            <a:rect r="r" b="b" t="t" l="l"/>
            <a:pathLst>
              <a:path h="1857532" w="11301259">
                <a:moveTo>
                  <a:pt x="0" y="0"/>
                </a:moveTo>
                <a:lnTo>
                  <a:pt x="11301259" y="0"/>
                </a:lnTo>
                <a:lnTo>
                  <a:pt x="11301259" y="1857532"/>
                </a:lnTo>
                <a:lnTo>
                  <a:pt x="0" y="18575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98877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669749" y="9005237"/>
            <a:ext cx="7824474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  <a:spcBef>
                <a:spcPct val="0"/>
              </a:spcBef>
            </a:pPr>
            <a:r>
              <a:rPr lang="en-US" sz="35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DB의 데이터를 가져와서 연결 학습 진행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931356" y="2254811"/>
            <a:ext cx="5280034" cy="97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  <a:spcBef>
                <a:spcPct val="0"/>
              </a:spcBef>
            </a:pPr>
            <a:r>
              <a:rPr lang="en-US" sz="30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학습 파일의 데이터 로드 부분</a:t>
            </a:r>
          </a:p>
          <a:p>
            <a:pPr algn="l">
              <a:lnSpc>
                <a:spcPts val="3150"/>
              </a:lnSpc>
              <a:spcBef>
                <a:spcPct val="0"/>
              </a:spcBef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4931356" y="6069946"/>
            <a:ext cx="11301259" cy="1315355"/>
          </a:xfrm>
          <a:custGeom>
            <a:avLst/>
            <a:gdLst/>
            <a:ahLst/>
            <a:cxnLst/>
            <a:rect r="r" b="b" t="t" l="l"/>
            <a:pathLst>
              <a:path h="1315355" w="11301259">
                <a:moveTo>
                  <a:pt x="0" y="0"/>
                </a:moveTo>
                <a:lnTo>
                  <a:pt x="11301259" y="0"/>
                </a:lnTo>
                <a:lnTo>
                  <a:pt x="11301259" y="1315355"/>
                </a:lnTo>
                <a:lnTo>
                  <a:pt x="0" y="13153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22071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931356" y="4763926"/>
            <a:ext cx="11917710" cy="97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데이터베이스 연결</a:t>
            </a:r>
          </a:p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2600" strike="noStrike" u="none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engine = create_engine('mysql+pymysql://아이디:비번@호스트:포트/DB명')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931356" y="7375776"/>
            <a:ext cx="5577036" cy="97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900"/>
              </a:lnSpc>
              <a:buFont typeface="Arial"/>
              <a:buChar char="•"/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테이블 로드</a:t>
            </a:r>
          </a:p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2600">
                <a:solidFill>
                  <a:srgbClr val="1C2143"/>
                </a:solidFill>
                <a:latin typeface="210 다락방"/>
                <a:ea typeface="210 다락방"/>
                <a:cs typeface="210 다락방"/>
                <a:sym typeface="210 다락방"/>
              </a:rPr>
              <a:t>books, book_genres, main_genres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DAGl67tZLPQ</dc:identifier>
  <dcterms:modified xsi:type="dcterms:W3CDTF">2011-08-01T06:04:30Z</dcterms:modified>
  <cp:revision>1</cp:revision>
  <dc:title>Elements of Poetry Education Presentation in Beige Blue and Green Illustrative Style</dc:title>
</cp:coreProperties>
</file>

<file path=docProps/thumbnail.jpeg>
</file>